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58" r:id="rId3"/>
    <p:sldId id="308" r:id="rId4"/>
    <p:sldId id="302" r:id="rId5"/>
    <p:sldId id="259" r:id="rId6"/>
    <p:sldId id="260" r:id="rId7"/>
    <p:sldId id="309" r:id="rId8"/>
    <p:sldId id="261" r:id="rId9"/>
    <p:sldId id="262" r:id="rId10"/>
    <p:sldId id="311" r:id="rId11"/>
    <p:sldId id="263" r:id="rId12"/>
    <p:sldId id="306" r:id="rId13"/>
    <p:sldId id="307" r:id="rId14"/>
    <p:sldId id="305" r:id="rId15"/>
    <p:sldId id="264" r:id="rId16"/>
    <p:sldId id="298" r:id="rId17"/>
    <p:sldId id="265" r:id="rId18"/>
    <p:sldId id="310" r:id="rId19"/>
    <p:sldId id="284" r:id="rId20"/>
    <p:sldId id="303" r:id="rId21"/>
    <p:sldId id="286" r:id="rId22"/>
    <p:sldId id="287" r:id="rId23"/>
    <p:sldId id="288" r:id="rId24"/>
    <p:sldId id="300" r:id="rId25"/>
    <p:sldId id="301" r:id="rId26"/>
    <p:sldId id="289" r:id="rId27"/>
    <p:sldId id="290" r:id="rId28"/>
    <p:sldId id="285" r:id="rId29"/>
    <p:sldId id="291" r:id="rId30"/>
    <p:sldId id="292" r:id="rId31"/>
    <p:sldId id="304" r:id="rId32"/>
    <p:sldId id="293" r:id="rId33"/>
    <p:sldId id="294" r:id="rId34"/>
    <p:sldId id="295" r:id="rId35"/>
    <p:sldId id="282" r:id="rId36"/>
    <p:sldId id="283" r:id="rId3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7ECA18-F59B-490A-8902-B8F2A5EE0698}" v="3" dt="2023-05-17T14:00:10.0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48" autoAdjust="0"/>
    <p:restoredTop sz="94660"/>
  </p:normalViewPr>
  <p:slideViewPr>
    <p:cSldViewPr>
      <p:cViewPr varScale="1">
        <p:scale>
          <a:sx n="78" d="100"/>
          <a:sy n="78" d="100"/>
        </p:scale>
        <p:origin x="1565" y="6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McCrossan" userId="876a7c03-ec37-46f1-86cc-6e1893201da7" providerId="ADAL" clId="{477FF9E1-E862-4976-A636-E82B8CE6BDF7}"/>
    <pc:docChg chg="undo custSel modSld sldOrd">
      <pc:chgData name="Stephen McCrossan" userId="876a7c03-ec37-46f1-86cc-6e1893201da7" providerId="ADAL" clId="{477FF9E1-E862-4976-A636-E82B8CE6BDF7}" dt="2022-03-17T16:29:26.766" v="33"/>
      <pc:docMkLst>
        <pc:docMk/>
      </pc:docMkLst>
      <pc:sldChg chg="modSp">
        <pc:chgData name="Stephen McCrossan" userId="876a7c03-ec37-46f1-86cc-6e1893201da7" providerId="ADAL" clId="{477FF9E1-E862-4976-A636-E82B8CE6BDF7}" dt="2022-03-17T16:28:53.473" v="31"/>
        <pc:sldMkLst>
          <pc:docMk/>
          <pc:sldMk cId="1752981700" sldId="306"/>
        </pc:sldMkLst>
        <pc:graphicFrameChg chg="mod">
          <ac:chgData name="Stephen McCrossan" userId="876a7c03-ec37-46f1-86cc-6e1893201da7" providerId="ADAL" clId="{477FF9E1-E862-4976-A636-E82B8CE6BDF7}" dt="2022-03-17T16:28:53.473" v="31"/>
          <ac:graphicFrameMkLst>
            <pc:docMk/>
            <pc:sldMk cId="1752981700" sldId="306"/>
            <ac:graphicFrameMk id="2" creationId="{00000000-0000-0000-0000-000000000000}"/>
          </ac:graphicFrameMkLst>
        </pc:graphicFrameChg>
      </pc:sldChg>
      <pc:sldChg chg="modSp mod ord">
        <pc:chgData name="Stephen McCrossan" userId="876a7c03-ec37-46f1-86cc-6e1893201da7" providerId="ADAL" clId="{477FF9E1-E862-4976-A636-E82B8CE6BDF7}" dt="2022-03-17T16:29:26.766" v="33"/>
        <pc:sldMkLst>
          <pc:docMk/>
          <pc:sldMk cId="1859999102" sldId="307"/>
        </pc:sldMkLst>
        <pc:graphicFrameChg chg="modGraphic">
          <ac:chgData name="Stephen McCrossan" userId="876a7c03-ec37-46f1-86cc-6e1893201da7" providerId="ADAL" clId="{477FF9E1-E862-4976-A636-E82B8CE6BDF7}" dt="2022-03-17T16:28:08.035" v="30" actId="20577"/>
          <ac:graphicFrameMkLst>
            <pc:docMk/>
            <pc:sldMk cId="1859999102" sldId="307"/>
            <ac:graphicFrameMk id="2" creationId="{00000000-0000-0000-0000-000000000000}"/>
          </ac:graphicFrameMkLst>
        </pc:graphicFrameChg>
      </pc:sldChg>
    </pc:docChg>
  </pc:docChgLst>
  <pc:docChgLst>
    <pc:chgData name="Stephen McCrossan" userId="876a7c03-ec37-46f1-86cc-6e1893201da7" providerId="ADAL" clId="{BE7ECA18-F59B-490A-8902-B8F2A5EE0698}"/>
    <pc:docChg chg="undo custSel addSld modSld">
      <pc:chgData name="Stephen McCrossan" userId="876a7c03-ec37-46f1-86cc-6e1893201da7" providerId="ADAL" clId="{BE7ECA18-F59B-490A-8902-B8F2A5EE0698}" dt="2023-05-17T14:22:00.029" v="834" actId="20577"/>
      <pc:docMkLst>
        <pc:docMk/>
      </pc:docMkLst>
      <pc:sldChg chg="modSp mod">
        <pc:chgData name="Stephen McCrossan" userId="876a7c03-ec37-46f1-86cc-6e1893201da7" providerId="ADAL" clId="{BE7ECA18-F59B-490A-8902-B8F2A5EE0698}" dt="2023-05-17T14:11:43.531" v="473" actId="20577"/>
        <pc:sldMkLst>
          <pc:docMk/>
          <pc:sldMk cId="216884420" sldId="258"/>
        </pc:sldMkLst>
        <pc:spChg chg="mod">
          <ac:chgData name="Stephen McCrossan" userId="876a7c03-ec37-46f1-86cc-6e1893201da7" providerId="ADAL" clId="{BE7ECA18-F59B-490A-8902-B8F2A5EE0698}" dt="2023-05-17T14:11:43.531" v="473" actId="20577"/>
          <ac:spMkLst>
            <pc:docMk/>
            <pc:sldMk cId="216884420" sldId="258"/>
            <ac:spMk id="6147" creationId="{00000000-0000-0000-0000-000000000000}"/>
          </ac:spMkLst>
        </pc:spChg>
      </pc:sldChg>
      <pc:sldChg chg="modSp mod">
        <pc:chgData name="Stephen McCrossan" userId="876a7c03-ec37-46f1-86cc-6e1893201da7" providerId="ADAL" clId="{BE7ECA18-F59B-490A-8902-B8F2A5EE0698}" dt="2023-05-17T14:20:00.763" v="786" actId="20577"/>
        <pc:sldMkLst>
          <pc:docMk/>
          <pc:sldMk cId="1763899918" sldId="262"/>
        </pc:sldMkLst>
        <pc:spChg chg="mod">
          <ac:chgData name="Stephen McCrossan" userId="876a7c03-ec37-46f1-86cc-6e1893201da7" providerId="ADAL" clId="{BE7ECA18-F59B-490A-8902-B8F2A5EE0698}" dt="2023-05-17T14:15:30.479" v="487" actId="20577"/>
          <ac:spMkLst>
            <pc:docMk/>
            <pc:sldMk cId="1763899918" sldId="262"/>
            <ac:spMk id="12290" creationId="{00000000-0000-0000-0000-000000000000}"/>
          </ac:spMkLst>
        </pc:spChg>
        <pc:spChg chg="mod">
          <ac:chgData name="Stephen McCrossan" userId="876a7c03-ec37-46f1-86cc-6e1893201da7" providerId="ADAL" clId="{BE7ECA18-F59B-490A-8902-B8F2A5EE0698}" dt="2023-05-17T14:20:00.763" v="786" actId="20577"/>
          <ac:spMkLst>
            <pc:docMk/>
            <pc:sldMk cId="1763899918" sldId="262"/>
            <ac:spMk id="12291" creationId="{00000000-0000-0000-0000-000000000000}"/>
          </ac:spMkLst>
        </pc:spChg>
      </pc:sldChg>
      <pc:sldChg chg="modSp mod">
        <pc:chgData name="Stephen McCrossan" userId="876a7c03-ec37-46f1-86cc-6e1893201da7" providerId="ADAL" clId="{BE7ECA18-F59B-490A-8902-B8F2A5EE0698}" dt="2023-05-17T14:06:08.839" v="454" actId="20577"/>
        <pc:sldMkLst>
          <pc:docMk/>
          <pc:sldMk cId="1752981700" sldId="306"/>
        </pc:sldMkLst>
        <pc:spChg chg="mod">
          <ac:chgData name="Stephen McCrossan" userId="876a7c03-ec37-46f1-86cc-6e1893201da7" providerId="ADAL" clId="{BE7ECA18-F59B-490A-8902-B8F2A5EE0698}" dt="2023-05-17T13:51:03.795" v="5" actId="20577"/>
          <ac:spMkLst>
            <pc:docMk/>
            <pc:sldMk cId="1752981700" sldId="306"/>
            <ac:spMk id="13315" creationId="{00000000-0000-0000-0000-000000000000}"/>
          </ac:spMkLst>
        </pc:spChg>
        <pc:graphicFrameChg chg="mod modGraphic">
          <ac:chgData name="Stephen McCrossan" userId="876a7c03-ec37-46f1-86cc-6e1893201da7" providerId="ADAL" clId="{BE7ECA18-F59B-490A-8902-B8F2A5EE0698}" dt="2023-05-17T14:06:08.839" v="454" actId="20577"/>
          <ac:graphicFrameMkLst>
            <pc:docMk/>
            <pc:sldMk cId="1752981700" sldId="306"/>
            <ac:graphicFrameMk id="2" creationId="{00000000-0000-0000-0000-000000000000}"/>
          </ac:graphicFrameMkLst>
        </pc:graphicFrameChg>
      </pc:sldChg>
      <pc:sldChg chg="modSp mod">
        <pc:chgData name="Stephen McCrossan" userId="876a7c03-ec37-46f1-86cc-6e1893201da7" providerId="ADAL" clId="{BE7ECA18-F59B-490A-8902-B8F2A5EE0698}" dt="2023-05-17T14:06:02.599" v="452" actId="20577"/>
        <pc:sldMkLst>
          <pc:docMk/>
          <pc:sldMk cId="1859999102" sldId="307"/>
        </pc:sldMkLst>
        <pc:spChg chg="mod">
          <ac:chgData name="Stephen McCrossan" userId="876a7c03-ec37-46f1-86cc-6e1893201da7" providerId="ADAL" clId="{BE7ECA18-F59B-490A-8902-B8F2A5EE0698}" dt="2023-05-17T13:59:29.199" v="259" actId="20577"/>
          <ac:spMkLst>
            <pc:docMk/>
            <pc:sldMk cId="1859999102" sldId="307"/>
            <ac:spMk id="13315" creationId="{00000000-0000-0000-0000-000000000000}"/>
          </ac:spMkLst>
        </pc:spChg>
        <pc:graphicFrameChg chg="mod modGraphic">
          <ac:chgData name="Stephen McCrossan" userId="876a7c03-ec37-46f1-86cc-6e1893201da7" providerId="ADAL" clId="{BE7ECA18-F59B-490A-8902-B8F2A5EE0698}" dt="2023-05-17T14:06:02.599" v="452" actId="20577"/>
          <ac:graphicFrameMkLst>
            <pc:docMk/>
            <pc:sldMk cId="1859999102" sldId="307"/>
            <ac:graphicFrameMk id="2" creationId="{00000000-0000-0000-0000-000000000000}"/>
          </ac:graphicFrameMkLst>
        </pc:graphicFrameChg>
      </pc:sldChg>
      <pc:sldChg chg="modSp mod">
        <pc:chgData name="Stephen McCrossan" userId="876a7c03-ec37-46f1-86cc-6e1893201da7" providerId="ADAL" clId="{BE7ECA18-F59B-490A-8902-B8F2A5EE0698}" dt="2023-05-17T14:12:49.896" v="474" actId="20577"/>
        <pc:sldMkLst>
          <pc:docMk/>
          <pc:sldMk cId="3300549971" sldId="308"/>
        </pc:sldMkLst>
        <pc:spChg chg="mod">
          <ac:chgData name="Stephen McCrossan" userId="876a7c03-ec37-46f1-86cc-6e1893201da7" providerId="ADAL" clId="{BE7ECA18-F59B-490A-8902-B8F2A5EE0698}" dt="2023-05-17T14:12:49.896" v="474" actId="20577"/>
          <ac:spMkLst>
            <pc:docMk/>
            <pc:sldMk cId="3300549971" sldId="308"/>
            <ac:spMk id="4099" creationId="{00000000-0000-0000-0000-000000000000}"/>
          </ac:spMkLst>
        </pc:spChg>
      </pc:sldChg>
      <pc:sldChg chg="modSp add mod">
        <pc:chgData name="Stephen McCrossan" userId="876a7c03-ec37-46f1-86cc-6e1893201da7" providerId="ADAL" clId="{BE7ECA18-F59B-490A-8902-B8F2A5EE0698}" dt="2023-05-17T14:22:00.029" v="834" actId="20577"/>
        <pc:sldMkLst>
          <pc:docMk/>
          <pc:sldMk cId="457617304" sldId="311"/>
        </pc:sldMkLst>
        <pc:spChg chg="mod">
          <ac:chgData name="Stephen McCrossan" userId="876a7c03-ec37-46f1-86cc-6e1893201da7" providerId="ADAL" clId="{BE7ECA18-F59B-490A-8902-B8F2A5EE0698}" dt="2023-05-17T14:22:00.029" v="834" actId="20577"/>
          <ac:spMkLst>
            <pc:docMk/>
            <pc:sldMk cId="457617304" sldId="311"/>
            <ac:spMk id="12291" creationId="{00000000-0000-0000-0000-000000000000}"/>
          </ac:spMkLst>
        </pc:spChg>
      </pc:sldChg>
    </pc:docChg>
  </pc:docChgLst>
  <pc:docChgLst>
    <pc:chgData name="Stephen McCrossan" userId="876a7c03-ec37-46f1-86cc-6e1893201da7" providerId="ADAL" clId="{74E00891-6923-49E1-AE80-4ADFE83271A9}"/>
    <pc:docChg chg="undo custSel modSld sldOrd">
      <pc:chgData name="Stephen McCrossan" userId="876a7c03-ec37-46f1-86cc-6e1893201da7" providerId="ADAL" clId="{74E00891-6923-49E1-AE80-4ADFE83271A9}" dt="2022-03-31T11:01:57.192" v="594" actId="20577"/>
      <pc:docMkLst>
        <pc:docMk/>
      </pc:docMkLst>
      <pc:sldChg chg="modSp mod">
        <pc:chgData name="Stephen McCrossan" userId="876a7c03-ec37-46f1-86cc-6e1893201da7" providerId="ADAL" clId="{74E00891-6923-49E1-AE80-4ADFE83271A9}" dt="2022-03-31T11:01:57.192" v="594" actId="20577"/>
        <pc:sldMkLst>
          <pc:docMk/>
          <pc:sldMk cId="2711251381" sldId="261"/>
        </pc:sldMkLst>
        <pc:spChg chg="mod">
          <ac:chgData name="Stephen McCrossan" userId="876a7c03-ec37-46f1-86cc-6e1893201da7" providerId="ADAL" clId="{74E00891-6923-49E1-AE80-4ADFE83271A9}" dt="2022-03-31T11:01:57.192" v="594" actId="20577"/>
          <ac:spMkLst>
            <pc:docMk/>
            <pc:sldMk cId="2711251381" sldId="261"/>
            <ac:spMk id="10243" creationId="{00000000-0000-0000-0000-000000000000}"/>
          </ac:spMkLst>
        </pc:spChg>
      </pc:sldChg>
      <pc:sldChg chg="modSp mod ord">
        <pc:chgData name="Stephen McCrossan" userId="876a7c03-ec37-46f1-86cc-6e1893201da7" providerId="ADAL" clId="{74E00891-6923-49E1-AE80-4ADFE83271A9}" dt="2022-03-31T10:58:46.405" v="579" actId="20577"/>
        <pc:sldMkLst>
          <pc:docMk/>
          <pc:sldMk cId="1752981700" sldId="306"/>
        </pc:sldMkLst>
        <pc:spChg chg="mod">
          <ac:chgData name="Stephen McCrossan" userId="876a7c03-ec37-46f1-86cc-6e1893201da7" providerId="ADAL" clId="{74E00891-6923-49E1-AE80-4ADFE83271A9}" dt="2022-03-31T10:58:46.405" v="579" actId="20577"/>
          <ac:spMkLst>
            <pc:docMk/>
            <pc:sldMk cId="1752981700" sldId="306"/>
            <ac:spMk id="13315" creationId="{00000000-0000-0000-0000-000000000000}"/>
          </ac:spMkLst>
        </pc:spChg>
        <pc:graphicFrameChg chg="mod modGraphic">
          <ac:chgData name="Stephen McCrossan" userId="876a7c03-ec37-46f1-86cc-6e1893201da7" providerId="ADAL" clId="{74E00891-6923-49E1-AE80-4ADFE83271A9}" dt="2022-03-31T10:56:57.273" v="568" actId="20577"/>
          <ac:graphicFrameMkLst>
            <pc:docMk/>
            <pc:sldMk cId="1752981700" sldId="306"/>
            <ac:graphicFrameMk id="2" creationId="{00000000-0000-0000-0000-000000000000}"/>
          </ac:graphicFrameMkLst>
        </pc:graphicFrameChg>
      </pc:sldChg>
      <pc:sldChg chg="modSp mod">
        <pc:chgData name="Stephen McCrossan" userId="876a7c03-ec37-46f1-86cc-6e1893201da7" providerId="ADAL" clId="{74E00891-6923-49E1-AE80-4ADFE83271A9}" dt="2022-03-31T10:59:24.731" v="590" actId="2164"/>
        <pc:sldMkLst>
          <pc:docMk/>
          <pc:sldMk cId="1859999102" sldId="307"/>
        </pc:sldMkLst>
        <pc:spChg chg="mod">
          <ac:chgData name="Stephen McCrossan" userId="876a7c03-ec37-46f1-86cc-6e1893201da7" providerId="ADAL" clId="{74E00891-6923-49E1-AE80-4ADFE83271A9}" dt="2022-03-31T10:58:53.868" v="589" actId="20577"/>
          <ac:spMkLst>
            <pc:docMk/>
            <pc:sldMk cId="1859999102" sldId="307"/>
            <ac:spMk id="13315" creationId="{00000000-0000-0000-0000-000000000000}"/>
          </ac:spMkLst>
        </pc:spChg>
        <pc:graphicFrameChg chg="mod modGraphic">
          <ac:chgData name="Stephen McCrossan" userId="876a7c03-ec37-46f1-86cc-6e1893201da7" providerId="ADAL" clId="{74E00891-6923-49E1-AE80-4ADFE83271A9}" dt="2022-03-31T10:59:24.731" v="590" actId="2164"/>
          <ac:graphicFrameMkLst>
            <pc:docMk/>
            <pc:sldMk cId="1859999102" sldId="307"/>
            <ac:graphicFrameMk id="2" creationId="{00000000-0000-0000-0000-000000000000}"/>
          </ac:graphicFrameMkLst>
        </pc:graphicFrameChg>
      </pc:sldChg>
      <pc:sldChg chg="modSp mod">
        <pc:chgData name="Stephen McCrossan" userId="876a7c03-ec37-46f1-86cc-6e1893201da7" providerId="ADAL" clId="{74E00891-6923-49E1-AE80-4ADFE83271A9}" dt="2022-03-31T11:01:18.210" v="592" actId="20577"/>
        <pc:sldMkLst>
          <pc:docMk/>
          <pc:sldMk cId="3300549971" sldId="308"/>
        </pc:sldMkLst>
        <pc:spChg chg="mod">
          <ac:chgData name="Stephen McCrossan" userId="876a7c03-ec37-46f1-86cc-6e1893201da7" providerId="ADAL" clId="{74E00891-6923-49E1-AE80-4ADFE83271A9}" dt="2022-03-31T11:01:18.210" v="592" actId="20577"/>
          <ac:spMkLst>
            <pc:docMk/>
            <pc:sldMk cId="3300549971" sldId="308"/>
            <ac:spMk id="4099"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33ACA0AC-AF0F-4A4E-9127-E486C8BD5061}" type="datetimeFigureOut">
              <a:rPr lang="en-GB" smtClean="0"/>
              <a:t>17/05/2023</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2D683F2-8ACE-4C05-A5FC-4E310FF5D233}" type="slidenum">
              <a:rPr lang="en-GB" smtClean="0"/>
              <a:t>‹#›</a:t>
            </a:fld>
            <a:endParaRPr lang="en-GB"/>
          </a:p>
        </p:txBody>
      </p:sp>
    </p:spTree>
    <p:extLst>
      <p:ext uri="{BB962C8B-B14F-4D97-AF65-F5344CB8AC3E}">
        <p14:creationId xmlns:p14="http://schemas.microsoft.com/office/powerpoint/2010/main" val="368086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24727A3-C944-40CE-8B1F-1D41744C7409}" type="datetimeFigureOut">
              <a:rPr lang="en-GB" smtClean="0"/>
              <a:t>17/05/2023</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D56C623-08DE-4177-AB21-D0EDB9A98FB1}" type="slidenum">
              <a:rPr lang="en-GB" smtClean="0"/>
              <a:t>‹#›</a:t>
            </a:fld>
            <a:endParaRPr lang="en-GB"/>
          </a:p>
        </p:txBody>
      </p:sp>
    </p:spTree>
    <p:extLst>
      <p:ext uri="{BB962C8B-B14F-4D97-AF65-F5344CB8AC3E}">
        <p14:creationId xmlns:p14="http://schemas.microsoft.com/office/powerpoint/2010/main" val="1942575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1</a:t>
            </a:fld>
            <a:endParaRPr lang="en-GB"/>
          </a:p>
        </p:txBody>
      </p:sp>
    </p:spTree>
    <p:extLst>
      <p:ext uri="{BB962C8B-B14F-4D97-AF65-F5344CB8AC3E}">
        <p14:creationId xmlns:p14="http://schemas.microsoft.com/office/powerpoint/2010/main" val="609309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10</a:t>
            </a:fld>
            <a:endParaRPr lang="en-GB"/>
          </a:p>
        </p:txBody>
      </p:sp>
    </p:spTree>
    <p:extLst>
      <p:ext uri="{BB962C8B-B14F-4D97-AF65-F5344CB8AC3E}">
        <p14:creationId xmlns:p14="http://schemas.microsoft.com/office/powerpoint/2010/main" val="4045624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p:spPr>
        <p:txBody>
          <a:bodyPr/>
          <a:lstStyle/>
          <a:p>
            <a:endParaRPr lang="en-US" altLang="en-US"/>
          </a:p>
        </p:txBody>
      </p:sp>
      <p:sp>
        <p:nvSpPr>
          <p:cNvPr id="184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437197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p:spPr>
        <p:txBody>
          <a:bodyPr/>
          <a:lstStyle/>
          <a:p>
            <a:endParaRPr lang="en-US" altLang="en-US"/>
          </a:p>
        </p:txBody>
      </p:sp>
      <p:sp>
        <p:nvSpPr>
          <p:cNvPr id="184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4475684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p:spPr>
        <p:txBody>
          <a:bodyPr/>
          <a:lstStyle/>
          <a:p>
            <a:endParaRPr lang="en-US" altLang="en-US"/>
          </a:p>
        </p:txBody>
      </p:sp>
      <p:sp>
        <p:nvSpPr>
          <p:cNvPr id="184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99005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p:spPr>
        <p:txBody>
          <a:bodyPr/>
          <a:lstStyle/>
          <a:p>
            <a:endParaRPr lang="en-US" altLang="en-US"/>
          </a:p>
        </p:txBody>
      </p:sp>
      <p:sp>
        <p:nvSpPr>
          <p:cNvPr id="18435"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4249780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15</a:t>
            </a:fld>
            <a:endParaRPr lang="en-GB"/>
          </a:p>
        </p:txBody>
      </p:sp>
    </p:spTree>
    <p:extLst>
      <p:ext uri="{BB962C8B-B14F-4D97-AF65-F5344CB8AC3E}">
        <p14:creationId xmlns:p14="http://schemas.microsoft.com/office/powerpoint/2010/main" val="26770528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16</a:t>
            </a:fld>
            <a:endParaRPr lang="en-GB"/>
          </a:p>
        </p:txBody>
      </p:sp>
    </p:spTree>
    <p:extLst>
      <p:ext uri="{BB962C8B-B14F-4D97-AF65-F5344CB8AC3E}">
        <p14:creationId xmlns:p14="http://schemas.microsoft.com/office/powerpoint/2010/main" val="2423529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17</a:t>
            </a:fld>
            <a:endParaRPr lang="en-GB"/>
          </a:p>
        </p:txBody>
      </p:sp>
    </p:spTree>
    <p:extLst>
      <p:ext uri="{BB962C8B-B14F-4D97-AF65-F5344CB8AC3E}">
        <p14:creationId xmlns:p14="http://schemas.microsoft.com/office/powerpoint/2010/main" val="986941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18</a:t>
            </a:fld>
            <a:endParaRPr lang="en-GB"/>
          </a:p>
        </p:txBody>
      </p:sp>
    </p:spTree>
    <p:extLst>
      <p:ext uri="{BB962C8B-B14F-4D97-AF65-F5344CB8AC3E}">
        <p14:creationId xmlns:p14="http://schemas.microsoft.com/office/powerpoint/2010/main" val="10898281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19</a:t>
            </a:fld>
            <a:endParaRPr lang="en-GB"/>
          </a:p>
        </p:txBody>
      </p:sp>
    </p:spTree>
    <p:extLst>
      <p:ext uri="{BB962C8B-B14F-4D97-AF65-F5344CB8AC3E}">
        <p14:creationId xmlns:p14="http://schemas.microsoft.com/office/powerpoint/2010/main" val="2847559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2</a:t>
            </a:fld>
            <a:endParaRPr lang="en-GB"/>
          </a:p>
        </p:txBody>
      </p:sp>
    </p:spTree>
    <p:extLst>
      <p:ext uri="{BB962C8B-B14F-4D97-AF65-F5344CB8AC3E}">
        <p14:creationId xmlns:p14="http://schemas.microsoft.com/office/powerpoint/2010/main" val="1801111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20</a:t>
            </a:fld>
            <a:endParaRPr lang="en-GB"/>
          </a:p>
        </p:txBody>
      </p:sp>
    </p:spTree>
    <p:extLst>
      <p:ext uri="{BB962C8B-B14F-4D97-AF65-F5344CB8AC3E}">
        <p14:creationId xmlns:p14="http://schemas.microsoft.com/office/powerpoint/2010/main" val="37066150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Negotiation is an everyday activity, its not necessarily a formal set piece affair. There are many definitions, but the key factors are PERSUASION and COMPROMISE.</a:t>
            </a:r>
          </a:p>
          <a:p>
            <a:endParaRPr lang="en-GB" dirty="0"/>
          </a:p>
          <a:p>
            <a:r>
              <a:rPr lang="en-GB" dirty="0"/>
              <a:t>Need co-operation and commitment between parties. No imposition = Balance of Power</a:t>
            </a:r>
          </a:p>
        </p:txBody>
      </p:sp>
      <p:sp>
        <p:nvSpPr>
          <p:cNvPr id="4" name="Slide Number Placeholder 3"/>
          <p:cNvSpPr>
            <a:spLocks noGrp="1"/>
          </p:cNvSpPr>
          <p:nvPr>
            <p:ph type="sldNum" sz="quarter" idx="10"/>
          </p:nvPr>
        </p:nvSpPr>
        <p:spPr/>
        <p:txBody>
          <a:bodyPr/>
          <a:lstStyle/>
          <a:p>
            <a:fld id="{3D56C623-08DE-4177-AB21-D0EDB9A98FB1}" type="slidenum">
              <a:rPr lang="en-GB" smtClean="0"/>
              <a:t>21</a:t>
            </a:fld>
            <a:endParaRPr lang="en-GB"/>
          </a:p>
        </p:txBody>
      </p:sp>
    </p:spTree>
    <p:extLst>
      <p:ext uri="{BB962C8B-B14F-4D97-AF65-F5344CB8AC3E}">
        <p14:creationId xmlns:p14="http://schemas.microsoft.com/office/powerpoint/2010/main" val="2046683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22</a:t>
            </a:fld>
            <a:endParaRPr lang="en-GB"/>
          </a:p>
        </p:txBody>
      </p:sp>
    </p:spTree>
    <p:extLst>
      <p:ext uri="{BB962C8B-B14F-4D97-AF65-F5344CB8AC3E}">
        <p14:creationId xmlns:p14="http://schemas.microsoft.com/office/powerpoint/2010/main" val="198901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23</a:t>
            </a:fld>
            <a:endParaRPr lang="en-GB"/>
          </a:p>
        </p:txBody>
      </p:sp>
    </p:spTree>
    <p:extLst>
      <p:ext uri="{BB962C8B-B14F-4D97-AF65-F5344CB8AC3E}">
        <p14:creationId xmlns:p14="http://schemas.microsoft.com/office/powerpoint/2010/main" val="28552072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Need to consult with members to establish these.</a:t>
            </a:r>
          </a:p>
        </p:txBody>
      </p:sp>
      <p:sp>
        <p:nvSpPr>
          <p:cNvPr id="4" name="Slide Number Placeholder 3"/>
          <p:cNvSpPr>
            <a:spLocks noGrp="1"/>
          </p:cNvSpPr>
          <p:nvPr>
            <p:ph type="sldNum" sz="quarter" idx="10"/>
          </p:nvPr>
        </p:nvSpPr>
        <p:spPr/>
        <p:txBody>
          <a:bodyPr/>
          <a:lstStyle/>
          <a:p>
            <a:fld id="{3D56C623-08DE-4177-AB21-D0EDB9A98FB1}" type="slidenum">
              <a:rPr lang="en-GB" smtClean="0"/>
              <a:t>24</a:t>
            </a:fld>
            <a:endParaRPr lang="en-GB"/>
          </a:p>
        </p:txBody>
      </p:sp>
    </p:spTree>
    <p:extLst>
      <p:ext uri="{BB962C8B-B14F-4D97-AF65-F5344CB8AC3E}">
        <p14:creationId xmlns:p14="http://schemas.microsoft.com/office/powerpoint/2010/main" val="190914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 getting feedback from members, there’s a need to establish a STRATEGY, working as a TEAM.</a:t>
            </a:r>
          </a:p>
          <a:p>
            <a:endParaRPr lang="en-GB" dirty="0"/>
          </a:p>
          <a:p>
            <a:r>
              <a:rPr lang="en-GB" dirty="0"/>
              <a:t>Need to be clear that outcome of the proposals need to be reported back to the members for agreement.</a:t>
            </a:r>
          </a:p>
        </p:txBody>
      </p:sp>
      <p:sp>
        <p:nvSpPr>
          <p:cNvPr id="4" name="Slide Number Placeholder 3"/>
          <p:cNvSpPr>
            <a:spLocks noGrp="1"/>
          </p:cNvSpPr>
          <p:nvPr>
            <p:ph type="sldNum" sz="quarter" idx="10"/>
          </p:nvPr>
        </p:nvSpPr>
        <p:spPr/>
        <p:txBody>
          <a:bodyPr/>
          <a:lstStyle/>
          <a:p>
            <a:fld id="{3D56C623-08DE-4177-AB21-D0EDB9A98FB1}" type="slidenum">
              <a:rPr lang="en-GB" smtClean="0"/>
              <a:t>25</a:t>
            </a:fld>
            <a:endParaRPr lang="en-GB"/>
          </a:p>
        </p:txBody>
      </p:sp>
    </p:spTree>
    <p:extLst>
      <p:ext uri="{BB962C8B-B14F-4D97-AF65-F5344CB8AC3E}">
        <p14:creationId xmlns:p14="http://schemas.microsoft.com/office/powerpoint/2010/main" val="10762348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Need to manage the expectations of members</a:t>
            </a:r>
          </a:p>
        </p:txBody>
      </p:sp>
      <p:sp>
        <p:nvSpPr>
          <p:cNvPr id="4" name="Slide Number Placeholder 3"/>
          <p:cNvSpPr>
            <a:spLocks noGrp="1"/>
          </p:cNvSpPr>
          <p:nvPr>
            <p:ph type="sldNum" sz="quarter" idx="10"/>
          </p:nvPr>
        </p:nvSpPr>
        <p:spPr/>
        <p:txBody>
          <a:bodyPr/>
          <a:lstStyle/>
          <a:p>
            <a:fld id="{3D56C623-08DE-4177-AB21-D0EDB9A98FB1}" type="slidenum">
              <a:rPr lang="en-GB" smtClean="0"/>
              <a:t>26</a:t>
            </a:fld>
            <a:endParaRPr lang="en-GB"/>
          </a:p>
        </p:txBody>
      </p:sp>
    </p:spTree>
    <p:extLst>
      <p:ext uri="{BB962C8B-B14F-4D97-AF65-F5344CB8AC3E}">
        <p14:creationId xmlns:p14="http://schemas.microsoft.com/office/powerpoint/2010/main" val="2795776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27</a:t>
            </a:fld>
            <a:endParaRPr lang="en-GB"/>
          </a:p>
        </p:txBody>
      </p:sp>
    </p:spTree>
    <p:extLst>
      <p:ext uri="{BB962C8B-B14F-4D97-AF65-F5344CB8AC3E}">
        <p14:creationId xmlns:p14="http://schemas.microsoft.com/office/powerpoint/2010/main" val="35333911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a:t>Look for interests behind positions. Prioritise your interests. Other side’s interests?</a:t>
            </a:r>
          </a:p>
          <a:p>
            <a:pPr marL="228600" indent="-228600">
              <a:buAutoNum type="arabicPeriod"/>
            </a:pPr>
            <a:r>
              <a:rPr lang="en-GB" dirty="0"/>
              <a:t>Working together to make more? Value in differences?</a:t>
            </a:r>
          </a:p>
          <a:p>
            <a:pPr marL="228600" indent="-228600">
              <a:buAutoNum type="arabicPeriod"/>
            </a:pPr>
            <a:r>
              <a:rPr lang="en-GB" dirty="0"/>
              <a:t>Decide on Best Alternative to a Negotiated Agreement. Can’t meet it ? – Walk away.</a:t>
            </a:r>
          </a:p>
          <a:p>
            <a:pPr marL="228600" indent="-228600">
              <a:buAutoNum type="arabicPeriod"/>
            </a:pPr>
            <a:r>
              <a:rPr lang="en-GB" dirty="0"/>
              <a:t>Fairness? What criteria should be used?</a:t>
            </a:r>
          </a:p>
          <a:p>
            <a:pPr marL="228600" indent="-228600">
              <a:buAutoNum type="arabicPeriod"/>
            </a:pPr>
            <a:r>
              <a:rPr lang="en-GB" dirty="0"/>
              <a:t>Looked at next as an exemplar.</a:t>
            </a:r>
          </a:p>
          <a:p>
            <a:pPr marL="228600" indent="-228600">
              <a:buAutoNum type="arabicPeriod"/>
            </a:pPr>
            <a:r>
              <a:rPr lang="en-GB" dirty="0"/>
              <a:t>Relationships need to be separated from the substance of the agreement.</a:t>
            </a:r>
          </a:p>
          <a:p>
            <a:pPr marL="228600" indent="-228600">
              <a:buAutoNum type="arabicPeriod"/>
            </a:pPr>
            <a:r>
              <a:rPr lang="en-GB" dirty="0"/>
              <a:t>Clarify what the meeting outcomes are?</a:t>
            </a:r>
          </a:p>
        </p:txBody>
      </p:sp>
      <p:sp>
        <p:nvSpPr>
          <p:cNvPr id="4" name="Slide Number Placeholder 3"/>
          <p:cNvSpPr>
            <a:spLocks noGrp="1"/>
          </p:cNvSpPr>
          <p:nvPr>
            <p:ph type="sldNum" sz="quarter" idx="10"/>
          </p:nvPr>
        </p:nvSpPr>
        <p:spPr/>
        <p:txBody>
          <a:bodyPr/>
          <a:lstStyle/>
          <a:p>
            <a:fld id="{3D56C623-08DE-4177-AB21-D0EDB9A98FB1}" type="slidenum">
              <a:rPr lang="en-GB" smtClean="0"/>
              <a:t>28</a:t>
            </a:fld>
            <a:endParaRPr lang="en-GB"/>
          </a:p>
        </p:txBody>
      </p:sp>
    </p:spTree>
    <p:extLst>
      <p:ext uri="{BB962C8B-B14F-4D97-AF65-F5344CB8AC3E}">
        <p14:creationId xmlns:p14="http://schemas.microsoft.com/office/powerpoint/2010/main" val="42538186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29</a:t>
            </a:fld>
            <a:endParaRPr lang="en-GB"/>
          </a:p>
        </p:txBody>
      </p:sp>
    </p:spTree>
    <p:extLst>
      <p:ext uri="{BB962C8B-B14F-4D97-AF65-F5344CB8AC3E}">
        <p14:creationId xmlns:p14="http://schemas.microsoft.com/office/powerpoint/2010/main" val="4035449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p:spPr>
        <p:txBody>
          <a:bodyPr/>
          <a:lstStyle/>
          <a:p>
            <a:endParaRPr lang="en-US" altLang="en-US"/>
          </a:p>
        </p:txBody>
      </p:sp>
      <p:sp>
        <p:nvSpPr>
          <p:cNvPr id="717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777191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Aggressive – Dominate. Ignore others rights. Loud. Refuse to Listen.</a:t>
            </a:r>
          </a:p>
          <a:p>
            <a:r>
              <a:rPr lang="en-GB" dirty="0"/>
              <a:t>Passive – Non-communicative. Linked to frustration and low-esteem.</a:t>
            </a:r>
          </a:p>
          <a:p>
            <a:r>
              <a:rPr lang="en-GB" dirty="0"/>
              <a:t>Need a BALANCE.</a:t>
            </a:r>
          </a:p>
        </p:txBody>
      </p:sp>
      <p:sp>
        <p:nvSpPr>
          <p:cNvPr id="4" name="Slide Number Placeholder 3"/>
          <p:cNvSpPr>
            <a:spLocks noGrp="1"/>
          </p:cNvSpPr>
          <p:nvPr>
            <p:ph type="sldNum" sz="quarter" idx="10"/>
          </p:nvPr>
        </p:nvSpPr>
        <p:spPr/>
        <p:txBody>
          <a:bodyPr/>
          <a:lstStyle/>
          <a:p>
            <a:fld id="{3D56C623-08DE-4177-AB21-D0EDB9A98FB1}" type="slidenum">
              <a:rPr lang="en-GB" smtClean="0"/>
              <a:t>30</a:t>
            </a:fld>
            <a:endParaRPr lang="en-GB"/>
          </a:p>
        </p:txBody>
      </p:sp>
    </p:spTree>
    <p:extLst>
      <p:ext uri="{BB962C8B-B14F-4D97-AF65-F5344CB8AC3E}">
        <p14:creationId xmlns:p14="http://schemas.microsoft.com/office/powerpoint/2010/main" val="28143457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Communicate openly. Sharing ideas and listening. Put fear of rejection into context and make choices.</a:t>
            </a:r>
          </a:p>
          <a:p>
            <a:r>
              <a:rPr lang="en-GB" dirty="0"/>
              <a:t>=&gt; Improves self-confidence, leads to honest relationships and achievement of objectives.</a:t>
            </a:r>
          </a:p>
        </p:txBody>
      </p:sp>
      <p:sp>
        <p:nvSpPr>
          <p:cNvPr id="4" name="Slide Number Placeholder 3"/>
          <p:cNvSpPr>
            <a:spLocks noGrp="1"/>
          </p:cNvSpPr>
          <p:nvPr>
            <p:ph type="sldNum" sz="quarter" idx="10"/>
          </p:nvPr>
        </p:nvSpPr>
        <p:spPr/>
        <p:txBody>
          <a:bodyPr/>
          <a:lstStyle/>
          <a:p>
            <a:fld id="{3D56C623-08DE-4177-AB21-D0EDB9A98FB1}" type="slidenum">
              <a:rPr lang="en-GB" smtClean="0"/>
              <a:t>31</a:t>
            </a:fld>
            <a:endParaRPr lang="en-GB"/>
          </a:p>
        </p:txBody>
      </p:sp>
    </p:spTree>
    <p:extLst>
      <p:ext uri="{BB962C8B-B14F-4D97-AF65-F5344CB8AC3E}">
        <p14:creationId xmlns:p14="http://schemas.microsoft.com/office/powerpoint/2010/main" val="13386017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32</a:t>
            </a:fld>
            <a:endParaRPr lang="en-GB"/>
          </a:p>
        </p:txBody>
      </p:sp>
    </p:spTree>
    <p:extLst>
      <p:ext uri="{BB962C8B-B14F-4D97-AF65-F5344CB8AC3E}">
        <p14:creationId xmlns:p14="http://schemas.microsoft.com/office/powerpoint/2010/main" val="386156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33</a:t>
            </a:fld>
            <a:endParaRPr lang="en-GB"/>
          </a:p>
        </p:txBody>
      </p:sp>
    </p:spTree>
    <p:extLst>
      <p:ext uri="{BB962C8B-B14F-4D97-AF65-F5344CB8AC3E}">
        <p14:creationId xmlns:p14="http://schemas.microsoft.com/office/powerpoint/2010/main" val="16451588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34</a:t>
            </a:fld>
            <a:endParaRPr lang="en-GB"/>
          </a:p>
        </p:txBody>
      </p:sp>
    </p:spTree>
    <p:extLst>
      <p:ext uri="{BB962C8B-B14F-4D97-AF65-F5344CB8AC3E}">
        <p14:creationId xmlns:p14="http://schemas.microsoft.com/office/powerpoint/2010/main" val="25971615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35</a:t>
            </a:fld>
            <a:endParaRPr lang="en-GB"/>
          </a:p>
        </p:txBody>
      </p:sp>
    </p:spTree>
    <p:extLst>
      <p:ext uri="{BB962C8B-B14F-4D97-AF65-F5344CB8AC3E}">
        <p14:creationId xmlns:p14="http://schemas.microsoft.com/office/powerpoint/2010/main" val="13955042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36</a:t>
            </a:fld>
            <a:endParaRPr lang="en-GB"/>
          </a:p>
        </p:txBody>
      </p:sp>
    </p:spTree>
    <p:extLst>
      <p:ext uri="{BB962C8B-B14F-4D97-AF65-F5344CB8AC3E}">
        <p14:creationId xmlns:p14="http://schemas.microsoft.com/office/powerpoint/2010/main" val="2511857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4</a:t>
            </a:fld>
            <a:endParaRPr lang="en-GB"/>
          </a:p>
        </p:txBody>
      </p:sp>
    </p:spTree>
    <p:extLst>
      <p:ext uri="{BB962C8B-B14F-4D97-AF65-F5344CB8AC3E}">
        <p14:creationId xmlns:p14="http://schemas.microsoft.com/office/powerpoint/2010/main" val="517950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5</a:t>
            </a:fld>
            <a:endParaRPr lang="en-GB"/>
          </a:p>
        </p:txBody>
      </p:sp>
    </p:spTree>
    <p:extLst>
      <p:ext uri="{BB962C8B-B14F-4D97-AF65-F5344CB8AC3E}">
        <p14:creationId xmlns:p14="http://schemas.microsoft.com/office/powerpoint/2010/main" val="35548111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6</a:t>
            </a:fld>
            <a:endParaRPr lang="en-GB"/>
          </a:p>
        </p:txBody>
      </p:sp>
    </p:spTree>
    <p:extLst>
      <p:ext uri="{BB962C8B-B14F-4D97-AF65-F5344CB8AC3E}">
        <p14:creationId xmlns:p14="http://schemas.microsoft.com/office/powerpoint/2010/main" val="2207834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D56C623-08DE-4177-AB21-D0EDB9A98FB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00862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8</a:t>
            </a:fld>
            <a:endParaRPr lang="en-GB"/>
          </a:p>
        </p:txBody>
      </p:sp>
    </p:spTree>
    <p:extLst>
      <p:ext uri="{BB962C8B-B14F-4D97-AF65-F5344CB8AC3E}">
        <p14:creationId xmlns:p14="http://schemas.microsoft.com/office/powerpoint/2010/main" val="4096507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56C623-08DE-4177-AB21-D0EDB9A98FB1}" type="slidenum">
              <a:rPr lang="en-GB" smtClean="0"/>
              <a:t>9</a:t>
            </a:fld>
            <a:endParaRPr lang="en-GB"/>
          </a:p>
        </p:txBody>
      </p:sp>
    </p:spTree>
    <p:extLst>
      <p:ext uri="{BB962C8B-B14F-4D97-AF65-F5344CB8AC3E}">
        <p14:creationId xmlns:p14="http://schemas.microsoft.com/office/powerpoint/2010/main" val="13573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51D00-EDA5-4643-9C92-CF9FD005CFE5}"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239376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1D00-EDA5-4643-9C92-CF9FD005CFE5}"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365379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1D00-EDA5-4643-9C92-CF9FD005CFE5}"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59443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51D00-EDA5-4643-9C92-CF9FD005CFE5}"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53558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A51D00-EDA5-4643-9C92-CF9FD005CFE5}" type="datetimeFigureOut">
              <a:rPr lang="en-GB" smtClean="0"/>
              <a:t>17/05/2023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1671737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51D00-EDA5-4643-9C92-CF9FD005CFE5}" type="datetimeFigureOut">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3772422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51D00-EDA5-4643-9C92-CF9FD005CFE5}" type="datetimeFigureOut">
              <a:rPr lang="en-GB" smtClean="0"/>
              <a:t>17/05/2023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423616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51D00-EDA5-4643-9C92-CF9FD005CFE5}" type="datetimeFigureOut">
              <a:rPr lang="en-GB" smtClean="0"/>
              <a:t>17/05/2023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1246150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51D00-EDA5-4643-9C92-CF9FD005CFE5}" type="datetimeFigureOut">
              <a:rPr lang="en-GB" smtClean="0"/>
              <a:t>17/05/2023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685562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A51D00-EDA5-4643-9C92-CF9FD005CFE5}" type="datetimeFigureOut">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426242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A51D00-EDA5-4643-9C92-CF9FD005CFE5}" type="datetimeFigureOut">
              <a:rPr lang="en-GB" smtClean="0"/>
              <a:t>17/05/2023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A52FB6-F00E-4EB3-8157-EB5E7EC9DDFA}" type="slidenum">
              <a:rPr lang="en-GB" smtClean="0"/>
              <a:t>‹#›</a:t>
            </a:fld>
            <a:endParaRPr lang="en-GB"/>
          </a:p>
        </p:txBody>
      </p:sp>
    </p:spTree>
    <p:extLst>
      <p:ext uri="{BB962C8B-B14F-4D97-AF65-F5344CB8AC3E}">
        <p14:creationId xmlns:p14="http://schemas.microsoft.com/office/powerpoint/2010/main" val="2378804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51D00-EDA5-4643-9C92-CF9FD005CFE5}" type="datetimeFigureOut">
              <a:rPr lang="en-GB" smtClean="0"/>
              <a:t>17/05/2023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52FB6-F00E-4EB3-8157-EB5E7EC9DDFA}" type="slidenum">
              <a:rPr lang="en-GB" smtClean="0"/>
              <a:t>‹#›</a:t>
            </a:fld>
            <a:endParaRPr lang="en-GB"/>
          </a:p>
        </p:txBody>
      </p:sp>
    </p:spTree>
    <p:extLst>
      <p:ext uri="{BB962C8B-B14F-4D97-AF65-F5344CB8AC3E}">
        <p14:creationId xmlns:p14="http://schemas.microsoft.com/office/powerpoint/2010/main" val="13855125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Colour%20WTA%20Calendar%2019%2020%20Secondary.xls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LNCT%20WTA%203.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Working%20Time%20Agreements.pdf" TargetMode="External"/><Relationship Id="rId5" Type="http://schemas.openxmlformats.org/officeDocument/2006/relationships/hyperlink" Target="Secondary%20Leaflet%20EIS%20Paper%20C.pdf" TargetMode="External"/><Relationship Id="rId4" Type="http://schemas.openxmlformats.org/officeDocument/2006/relationships/hyperlink" Target="Primary%20Leaflet%20EIS%20Paper%20B.pdf"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chool%20Improvement%20Plans%20-%20EIS%20Paper%20A.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Negotiating</a:t>
            </a:r>
            <a:br>
              <a:rPr lang="en-GB" dirty="0"/>
            </a:br>
            <a:r>
              <a:rPr lang="en-GB" dirty="0"/>
              <a:t>Working Time Agreements</a:t>
            </a:r>
          </a:p>
        </p:txBody>
      </p:sp>
      <p:sp>
        <p:nvSpPr>
          <p:cNvPr id="3" name="Subtitle 2"/>
          <p:cNvSpPr>
            <a:spLocks noGrp="1"/>
          </p:cNvSpPr>
          <p:nvPr>
            <p:ph type="subTitle" idx="1"/>
          </p:nvPr>
        </p:nvSpPr>
        <p:spPr/>
        <p:txBody>
          <a:bodyPr/>
          <a:lstStyle/>
          <a:p>
            <a:r>
              <a:rPr lang="en-GB" dirty="0"/>
              <a:t>Stephen </a:t>
            </a:r>
            <a:r>
              <a:rPr lang="en-GB" dirty="0" err="1"/>
              <a:t>McCrossan</a:t>
            </a:r>
            <a:endParaRPr lang="en-GB" dirty="0"/>
          </a:p>
          <a:p>
            <a:r>
              <a:rPr lang="en-GB" dirty="0"/>
              <a:t>Area Officer</a:t>
            </a:r>
          </a:p>
        </p:txBody>
      </p:sp>
      <p:pic>
        <p:nvPicPr>
          <p:cNvPr id="4"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8850" y="184150"/>
            <a:ext cx="1335088" cy="119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7976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WTA Preparation – General Review</a:t>
            </a:r>
          </a:p>
        </p:txBody>
      </p:sp>
      <p:sp>
        <p:nvSpPr>
          <p:cNvPr id="12291" name="Rectangle 3"/>
          <p:cNvSpPr>
            <a:spLocks noGrp="1" noChangeArrowheads="1"/>
          </p:cNvSpPr>
          <p:nvPr>
            <p:ph type="body" idx="1"/>
          </p:nvPr>
        </p:nvSpPr>
        <p:spPr>
          <a:xfrm>
            <a:off x="395288" y="1557338"/>
            <a:ext cx="8229600" cy="475138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eaLnBrk="1" hangingPunct="1">
              <a:defRPr/>
            </a:pPr>
            <a:r>
              <a:rPr lang="en-US" dirty="0"/>
              <a:t>1st level Review - What didn’t work last year? What needs to change? </a:t>
            </a:r>
          </a:p>
          <a:p>
            <a:pPr lvl="1">
              <a:defRPr/>
            </a:pPr>
            <a:r>
              <a:rPr lang="en-US" dirty="0"/>
              <a:t>Revise – Proposals for changes put forward to Branch meeting to address this.</a:t>
            </a:r>
          </a:p>
          <a:p>
            <a:pPr lvl="1">
              <a:defRPr/>
            </a:pPr>
            <a:r>
              <a:rPr lang="en-US" dirty="0"/>
              <a:t>Decide – Branch meeting decides proposals for negotiation with HT.</a:t>
            </a:r>
          </a:p>
        </p:txBody>
      </p:sp>
    </p:spTree>
    <p:extLst>
      <p:ext uri="{BB962C8B-B14F-4D97-AF65-F5344CB8AC3E}">
        <p14:creationId xmlns:p14="http://schemas.microsoft.com/office/powerpoint/2010/main" val="45761730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0000"/>
          </a:bodyPr>
          <a:lstStyle/>
          <a:p>
            <a:pPr>
              <a:defRPr/>
            </a:pPr>
            <a:r>
              <a:rPr lang="en-US" dirty="0"/>
              <a:t>WTA Preparation – 2</a:t>
            </a:r>
            <a:r>
              <a:rPr lang="en-US" baseline="30000" dirty="0"/>
              <a:t>nd</a:t>
            </a:r>
            <a:r>
              <a:rPr lang="en-US" dirty="0"/>
              <a:t> Level Review</a:t>
            </a:r>
          </a:p>
        </p:txBody>
      </p:sp>
      <p:sp>
        <p:nvSpPr>
          <p:cNvPr id="13315" name="Rectangle 3"/>
          <p:cNvSpPr>
            <a:spLocks noGrp="1" noChangeArrowheads="1"/>
          </p:cNvSpPr>
          <p:nvPr>
            <p:ph type="body" idx="1"/>
          </p:nvPr>
        </p:nvSpPr>
        <p:spPr>
          <a:xfrm>
            <a:off x="457200" y="1600200"/>
            <a:ext cx="8229600" cy="47085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US" sz="2800" dirty="0"/>
              <a:t>Professional Audit – Evidence-based assessment of time taken by teachers to complete collegiate activities – use a pro-forma to ask members (individual, stage or department returns).</a:t>
            </a:r>
          </a:p>
          <a:p>
            <a:pPr eaLnBrk="1" hangingPunct="1">
              <a:defRPr/>
            </a:pPr>
            <a:r>
              <a:rPr lang="en-US" sz="2800" dirty="0"/>
              <a:t>Use Results of Audit to decide </a:t>
            </a:r>
            <a:r>
              <a:rPr lang="en-US" sz="2800" b="1" dirty="0"/>
              <a:t>indicative time allocations</a:t>
            </a:r>
            <a:r>
              <a:rPr lang="en-US" sz="2800" dirty="0"/>
              <a:t> for each collegiate activity and </a:t>
            </a:r>
            <a:r>
              <a:rPr lang="en-US" sz="2800" b="1" dirty="0"/>
              <a:t>when</a:t>
            </a:r>
            <a:r>
              <a:rPr lang="en-US" sz="2800" dirty="0"/>
              <a:t> in the year they require to be inserted in school calendar.</a:t>
            </a:r>
          </a:p>
        </p:txBody>
      </p:sp>
    </p:spTree>
    <p:extLst>
      <p:ext uri="{BB962C8B-B14F-4D97-AF65-F5344CB8AC3E}">
        <p14:creationId xmlns:p14="http://schemas.microsoft.com/office/powerpoint/2010/main" val="1839218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0000"/>
          </a:bodyPr>
          <a:lstStyle/>
          <a:p>
            <a:pPr>
              <a:defRPr/>
            </a:pPr>
            <a:r>
              <a:rPr lang="en-US" dirty="0"/>
              <a:t>WTA Preparation – Time Allocations</a:t>
            </a:r>
          </a:p>
        </p:txBody>
      </p:sp>
      <p:sp>
        <p:nvSpPr>
          <p:cNvPr id="13315" name="Rectangle 3"/>
          <p:cNvSpPr>
            <a:spLocks noGrp="1" noChangeArrowheads="1"/>
          </p:cNvSpPr>
          <p:nvPr>
            <p:ph type="body" idx="1"/>
          </p:nvPr>
        </p:nvSpPr>
        <p:spPr>
          <a:xfrm>
            <a:off x="457200" y="1600200"/>
            <a:ext cx="8229600" cy="47085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US" sz="2800" dirty="0"/>
              <a:t>Agreed Primary Time Allocation</a:t>
            </a:r>
          </a:p>
        </p:txBody>
      </p:sp>
      <p:graphicFrame>
        <p:nvGraphicFramePr>
          <p:cNvPr id="2" name="Table 1"/>
          <p:cNvGraphicFramePr>
            <a:graphicFrameLocks noGrp="1"/>
          </p:cNvGraphicFramePr>
          <p:nvPr>
            <p:extLst>
              <p:ext uri="{D42A27DB-BD31-4B8C-83A1-F6EECF244321}">
                <p14:modId xmlns:p14="http://schemas.microsoft.com/office/powerpoint/2010/main" val="3566524862"/>
              </p:ext>
            </p:extLst>
          </p:nvPr>
        </p:nvGraphicFramePr>
        <p:xfrm>
          <a:off x="1524000" y="2204864"/>
          <a:ext cx="6096000" cy="3601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103742801"/>
                    </a:ext>
                  </a:extLst>
                </a:gridCol>
                <a:gridCol w="3048000">
                  <a:extLst>
                    <a:ext uri="{9D8B030D-6E8A-4147-A177-3AD203B41FA5}">
                      <a16:colId xmlns:a16="http://schemas.microsoft.com/office/drawing/2014/main" val="846719866"/>
                    </a:ext>
                  </a:extLst>
                </a:gridCol>
              </a:tblGrid>
              <a:tr h="139040">
                <a:tc>
                  <a:txBody>
                    <a:bodyPr/>
                    <a:lstStyle/>
                    <a:p>
                      <a:r>
                        <a:rPr lang="en-GB" dirty="0"/>
                        <a:t>Activity</a:t>
                      </a:r>
                    </a:p>
                  </a:txBody>
                  <a:tcPr/>
                </a:tc>
                <a:tc>
                  <a:txBody>
                    <a:bodyPr/>
                    <a:lstStyle/>
                    <a:p>
                      <a:r>
                        <a:rPr lang="en-GB" dirty="0"/>
                        <a:t>Time (hours)</a:t>
                      </a:r>
                    </a:p>
                  </a:txBody>
                  <a:tcPr/>
                </a:tc>
                <a:extLst>
                  <a:ext uri="{0D108BD9-81ED-4DB2-BD59-A6C34878D82A}">
                    <a16:rowId xmlns:a16="http://schemas.microsoft.com/office/drawing/2014/main" val="3334305736"/>
                  </a:ext>
                </a:extLst>
              </a:tr>
              <a:tr h="370840">
                <a:tc>
                  <a:txBody>
                    <a:bodyPr/>
                    <a:lstStyle/>
                    <a:p>
                      <a:r>
                        <a:rPr lang="en-GB" dirty="0"/>
                        <a:t>Parents’ Meetings</a:t>
                      </a:r>
                    </a:p>
                  </a:txBody>
                  <a:tcPr/>
                </a:tc>
                <a:tc>
                  <a:txBody>
                    <a:bodyPr/>
                    <a:lstStyle/>
                    <a:p>
                      <a:r>
                        <a:rPr lang="en-GB" dirty="0"/>
                        <a:t>Max 40 hrs (up to 6 meetings)</a:t>
                      </a:r>
                    </a:p>
                  </a:txBody>
                  <a:tcPr/>
                </a:tc>
                <a:extLst>
                  <a:ext uri="{0D108BD9-81ED-4DB2-BD59-A6C34878D82A}">
                    <a16:rowId xmlns:a16="http://schemas.microsoft.com/office/drawing/2014/main" val="1923687816"/>
                  </a:ext>
                </a:extLst>
              </a:tr>
              <a:tr h="370840">
                <a:tc>
                  <a:txBody>
                    <a:bodyPr/>
                    <a:lstStyle/>
                    <a:p>
                      <a:r>
                        <a:rPr lang="en-GB" dirty="0"/>
                        <a:t>Strategic Forward Planning</a:t>
                      </a:r>
                    </a:p>
                  </a:txBody>
                  <a:tcPr/>
                </a:tc>
                <a:tc>
                  <a:txBody>
                    <a:bodyPr/>
                    <a:lstStyle/>
                    <a:p>
                      <a:r>
                        <a:rPr lang="en-GB" dirty="0"/>
                        <a:t>25 hrs</a:t>
                      </a:r>
                    </a:p>
                  </a:txBody>
                  <a:tcPr/>
                </a:tc>
                <a:extLst>
                  <a:ext uri="{0D108BD9-81ED-4DB2-BD59-A6C34878D82A}">
                    <a16:rowId xmlns:a16="http://schemas.microsoft.com/office/drawing/2014/main" val="2717683264"/>
                  </a:ext>
                </a:extLst>
              </a:tr>
              <a:tr h="370840">
                <a:tc>
                  <a:txBody>
                    <a:bodyPr/>
                    <a:lstStyle/>
                    <a:p>
                      <a:r>
                        <a:rPr lang="en-GB" dirty="0"/>
                        <a:t>Formal Assessment &amp; Report Preparation</a:t>
                      </a:r>
                    </a:p>
                  </a:txBody>
                  <a:tcPr/>
                </a:tc>
                <a:tc>
                  <a:txBody>
                    <a:bodyPr/>
                    <a:lstStyle/>
                    <a:p>
                      <a:r>
                        <a:rPr lang="en-GB" dirty="0"/>
                        <a:t>55 hrs</a:t>
                      </a:r>
                    </a:p>
                  </a:txBody>
                  <a:tcPr/>
                </a:tc>
                <a:extLst>
                  <a:ext uri="{0D108BD9-81ED-4DB2-BD59-A6C34878D82A}">
                    <a16:rowId xmlns:a16="http://schemas.microsoft.com/office/drawing/2014/main" val="3401447921"/>
                  </a:ext>
                </a:extLst>
              </a:tr>
              <a:tr h="370840">
                <a:tc>
                  <a:txBody>
                    <a:bodyPr/>
                    <a:lstStyle/>
                    <a:p>
                      <a:r>
                        <a:rPr lang="en-GB" dirty="0"/>
                        <a:t>Additional Prep &amp; Correction</a:t>
                      </a:r>
                    </a:p>
                  </a:txBody>
                  <a:tcPr/>
                </a:tc>
                <a:tc>
                  <a:txBody>
                    <a:bodyPr/>
                    <a:lstStyle/>
                    <a:p>
                      <a:r>
                        <a:rPr lang="en-GB" dirty="0"/>
                        <a:t>30 hrs</a:t>
                      </a:r>
                    </a:p>
                  </a:txBody>
                  <a:tcPr/>
                </a:tc>
                <a:extLst>
                  <a:ext uri="{0D108BD9-81ED-4DB2-BD59-A6C34878D82A}">
                    <a16:rowId xmlns:a16="http://schemas.microsoft.com/office/drawing/2014/main" val="578903069"/>
                  </a:ext>
                </a:extLst>
              </a:tr>
              <a:tr h="370840">
                <a:tc>
                  <a:txBody>
                    <a:bodyPr/>
                    <a:lstStyle/>
                    <a:p>
                      <a:r>
                        <a:rPr lang="en-GB" dirty="0"/>
                        <a:t>Curriculum Development</a:t>
                      </a:r>
                    </a:p>
                  </a:txBody>
                  <a:tcPr/>
                </a:tc>
                <a:tc>
                  <a:txBody>
                    <a:bodyPr/>
                    <a:lstStyle/>
                    <a:p>
                      <a:r>
                        <a:rPr lang="en-GB" dirty="0"/>
                        <a:t>16 hrs</a:t>
                      </a:r>
                    </a:p>
                  </a:txBody>
                  <a:tcPr/>
                </a:tc>
                <a:extLst>
                  <a:ext uri="{0D108BD9-81ED-4DB2-BD59-A6C34878D82A}">
                    <a16:rowId xmlns:a16="http://schemas.microsoft.com/office/drawing/2014/main" val="1996588862"/>
                  </a:ext>
                </a:extLst>
              </a:tr>
              <a:tr h="370840">
                <a:tc>
                  <a:txBody>
                    <a:bodyPr/>
                    <a:lstStyle/>
                    <a:p>
                      <a:r>
                        <a:rPr lang="en-GB" dirty="0"/>
                        <a:t>Staff/Stage Meetings</a:t>
                      </a:r>
                    </a:p>
                  </a:txBody>
                  <a:tcPr/>
                </a:tc>
                <a:tc>
                  <a:txBody>
                    <a:bodyPr/>
                    <a:lstStyle/>
                    <a:p>
                      <a:r>
                        <a:rPr lang="en-GB" dirty="0"/>
                        <a:t>10 hrs</a:t>
                      </a:r>
                    </a:p>
                  </a:txBody>
                  <a:tcPr/>
                </a:tc>
                <a:extLst>
                  <a:ext uri="{0D108BD9-81ED-4DB2-BD59-A6C34878D82A}">
                    <a16:rowId xmlns:a16="http://schemas.microsoft.com/office/drawing/2014/main" val="3687339726"/>
                  </a:ext>
                </a:extLst>
              </a:tr>
              <a:tr h="370840">
                <a:tc>
                  <a:txBody>
                    <a:bodyPr/>
                    <a:lstStyle/>
                    <a:p>
                      <a:r>
                        <a:rPr lang="en-GB" dirty="0"/>
                        <a:t>Flexibility</a:t>
                      </a:r>
                    </a:p>
                  </a:txBody>
                  <a:tcPr/>
                </a:tc>
                <a:tc>
                  <a:txBody>
                    <a:bodyPr/>
                    <a:lstStyle/>
                    <a:p>
                      <a:r>
                        <a:rPr lang="en-GB" dirty="0"/>
                        <a:t>19 hrs</a:t>
                      </a:r>
                    </a:p>
                  </a:txBody>
                  <a:tcPr/>
                </a:tc>
                <a:extLst>
                  <a:ext uri="{0D108BD9-81ED-4DB2-BD59-A6C34878D82A}">
                    <a16:rowId xmlns:a16="http://schemas.microsoft.com/office/drawing/2014/main" val="1821021777"/>
                  </a:ext>
                </a:extLst>
              </a:tr>
              <a:tr h="370840">
                <a:tc>
                  <a:txBody>
                    <a:bodyPr/>
                    <a:lstStyle/>
                    <a:p>
                      <a:r>
                        <a:rPr lang="en-GB" dirty="0"/>
                        <a:t>Total</a:t>
                      </a:r>
                    </a:p>
                  </a:txBody>
                  <a:tcPr/>
                </a:tc>
                <a:tc>
                  <a:txBody>
                    <a:bodyPr/>
                    <a:lstStyle/>
                    <a:p>
                      <a:r>
                        <a:rPr lang="en-GB" dirty="0"/>
                        <a:t>195 hrs</a:t>
                      </a:r>
                    </a:p>
                  </a:txBody>
                  <a:tcPr/>
                </a:tc>
                <a:extLst>
                  <a:ext uri="{0D108BD9-81ED-4DB2-BD59-A6C34878D82A}">
                    <a16:rowId xmlns:a16="http://schemas.microsoft.com/office/drawing/2014/main" val="11044313"/>
                  </a:ext>
                </a:extLst>
              </a:tr>
            </a:tbl>
          </a:graphicData>
        </a:graphic>
      </p:graphicFrame>
    </p:spTree>
    <p:extLst>
      <p:ext uri="{BB962C8B-B14F-4D97-AF65-F5344CB8AC3E}">
        <p14:creationId xmlns:p14="http://schemas.microsoft.com/office/powerpoint/2010/main" val="1752981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0000"/>
          </a:bodyPr>
          <a:lstStyle/>
          <a:p>
            <a:pPr>
              <a:defRPr/>
            </a:pPr>
            <a:r>
              <a:rPr lang="en-US" dirty="0"/>
              <a:t>WTA Preparation – Time Allocations</a:t>
            </a:r>
          </a:p>
        </p:txBody>
      </p:sp>
      <p:sp>
        <p:nvSpPr>
          <p:cNvPr id="13315" name="Rectangle 3"/>
          <p:cNvSpPr>
            <a:spLocks noGrp="1" noChangeArrowheads="1"/>
          </p:cNvSpPr>
          <p:nvPr>
            <p:ph type="body" idx="1"/>
          </p:nvPr>
        </p:nvSpPr>
        <p:spPr>
          <a:xfrm>
            <a:off x="457200" y="1600200"/>
            <a:ext cx="8229600" cy="47085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US" sz="2800" dirty="0"/>
              <a:t>Agreed Secondary Time Allocation</a:t>
            </a:r>
          </a:p>
          <a:p>
            <a:pPr>
              <a:defRPr/>
            </a:pPr>
            <a:endParaRPr lang="en-US" sz="2800" dirty="0"/>
          </a:p>
          <a:p>
            <a:pPr>
              <a:defRPr/>
            </a:pPr>
            <a:endParaRPr lang="en-US" sz="2800" dirty="0"/>
          </a:p>
          <a:p>
            <a:pPr>
              <a:defRPr/>
            </a:pPr>
            <a:endParaRPr lang="en-US" sz="2800" dirty="0"/>
          </a:p>
          <a:p>
            <a:pPr>
              <a:defRPr/>
            </a:pPr>
            <a:endParaRPr lang="en-US" sz="2800" dirty="0"/>
          </a:p>
          <a:p>
            <a:pPr>
              <a:defRPr/>
            </a:pPr>
            <a:endParaRPr lang="en-US" sz="2800" dirty="0"/>
          </a:p>
          <a:p>
            <a:pPr>
              <a:defRPr/>
            </a:pPr>
            <a:endParaRPr lang="en-US" sz="2800" dirty="0"/>
          </a:p>
          <a:p>
            <a:pPr>
              <a:defRPr/>
            </a:pPr>
            <a:endParaRPr lang="en-US" sz="2800" dirty="0"/>
          </a:p>
          <a:p>
            <a:pPr>
              <a:defRPr/>
            </a:pPr>
            <a:endParaRPr lang="en-US" sz="2800" dirty="0"/>
          </a:p>
          <a:p>
            <a:pPr marL="0" indent="0">
              <a:buNone/>
              <a:defRPr/>
            </a:pPr>
            <a:endParaRPr lang="en-US" sz="2800" dirty="0"/>
          </a:p>
        </p:txBody>
      </p:sp>
      <p:graphicFrame>
        <p:nvGraphicFramePr>
          <p:cNvPr id="2" name="Table 1"/>
          <p:cNvGraphicFramePr>
            <a:graphicFrameLocks noGrp="1"/>
          </p:cNvGraphicFramePr>
          <p:nvPr>
            <p:extLst>
              <p:ext uri="{D42A27DB-BD31-4B8C-83A1-F6EECF244321}">
                <p14:modId xmlns:p14="http://schemas.microsoft.com/office/powerpoint/2010/main" val="4046545844"/>
              </p:ext>
            </p:extLst>
          </p:nvPr>
        </p:nvGraphicFramePr>
        <p:xfrm>
          <a:off x="1524000" y="2102802"/>
          <a:ext cx="6096000" cy="35001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4103742801"/>
                    </a:ext>
                  </a:extLst>
                </a:gridCol>
                <a:gridCol w="3048000">
                  <a:extLst>
                    <a:ext uri="{9D8B030D-6E8A-4147-A177-3AD203B41FA5}">
                      <a16:colId xmlns:a16="http://schemas.microsoft.com/office/drawing/2014/main" val="846719866"/>
                    </a:ext>
                  </a:extLst>
                </a:gridCol>
              </a:tblGrid>
              <a:tr h="139040">
                <a:tc>
                  <a:txBody>
                    <a:bodyPr/>
                    <a:lstStyle/>
                    <a:p>
                      <a:r>
                        <a:rPr lang="en-GB" dirty="0"/>
                        <a:t>Activity</a:t>
                      </a:r>
                    </a:p>
                  </a:txBody>
                  <a:tcPr/>
                </a:tc>
                <a:tc>
                  <a:txBody>
                    <a:bodyPr/>
                    <a:lstStyle/>
                    <a:p>
                      <a:r>
                        <a:rPr lang="en-GB" dirty="0"/>
                        <a:t>Time (hours)</a:t>
                      </a:r>
                    </a:p>
                  </a:txBody>
                  <a:tcPr/>
                </a:tc>
                <a:extLst>
                  <a:ext uri="{0D108BD9-81ED-4DB2-BD59-A6C34878D82A}">
                    <a16:rowId xmlns:a16="http://schemas.microsoft.com/office/drawing/2014/main" val="3334305736"/>
                  </a:ext>
                </a:extLst>
              </a:tr>
              <a:tr h="370840">
                <a:tc>
                  <a:txBody>
                    <a:bodyPr/>
                    <a:lstStyle/>
                    <a:p>
                      <a:r>
                        <a:rPr lang="en-GB" dirty="0"/>
                        <a:t>Parents’ Meetings</a:t>
                      </a:r>
                    </a:p>
                  </a:txBody>
                  <a:tcPr/>
                </a:tc>
                <a:tc>
                  <a:txBody>
                    <a:bodyPr/>
                    <a:lstStyle/>
                    <a:p>
                      <a:r>
                        <a:rPr lang="en-GB" dirty="0"/>
                        <a:t>Max 40 hrs (up to 6 meetings)</a:t>
                      </a:r>
                    </a:p>
                  </a:txBody>
                  <a:tcPr/>
                </a:tc>
                <a:extLst>
                  <a:ext uri="{0D108BD9-81ED-4DB2-BD59-A6C34878D82A}">
                    <a16:rowId xmlns:a16="http://schemas.microsoft.com/office/drawing/2014/main" val="1923687816"/>
                  </a:ext>
                </a:extLst>
              </a:tr>
              <a:tr h="370840">
                <a:tc>
                  <a:txBody>
                    <a:bodyPr/>
                    <a:lstStyle/>
                    <a:p>
                      <a:r>
                        <a:rPr lang="en-GB" dirty="0"/>
                        <a:t>Formal Assessment &amp; Report Preparation</a:t>
                      </a:r>
                    </a:p>
                  </a:txBody>
                  <a:tcPr/>
                </a:tc>
                <a:tc>
                  <a:txBody>
                    <a:bodyPr/>
                    <a:lstStyle/>
                    <a:p>
                      <a:r>
                        <a:rPr lang="en-GB" dirty="0"/>
                        <a:t>70 hrs minimum</a:t>
                      </a:r>
                    </a:p>
                  </a:txBody>
                  <a:tcPr/>
                </a:tc>
                <a:extLst>
                  <a:ext uri="{0D108BD9-81ED-4DB2-BD59-A6C34878D82A}">
                    <a16:rowId xmlns:a16="http://schemas.microsoft.com/office/drawing/2014/main" val="2717683264"/>
                  </a:ext>
                </a:extLst>
              </a:tr>
              <a:tr h="370840">
                <a:tc>
                  <a:txBody>
                    <a:bodyPr/>
                    <a:lstStyle/>
                    <a:p>
                      <a:r>
                        <a:rPr lang="en-GB" dirty="0"/>
                        <a:t>Additional Preparation and Correction</a:t>
                      </a:r>
                    </a:p>
                  </a:txBody>
                  <a:tcPr/>
                </a:tc>
                <a:tc>
                  <a:txBody>
                    <a:bodyPr/>
                    <a:lstStyle/>
                    <a:p>
                      <a:r>
                        <a:rPr lang="en-GB" dirty="0"/>
                        <a:t>30 hrs</a:t>
                      </a:r>
                    </a:p>
                  </a:txBody>
                  <a:tcPr/>
                </a:tc>
                <a:extLst>
                  <a:ext uri="{0D108BD9-81ED-4DB2-BD59-A6C34878D82A}">
                    <a16:rowId xmlns:a16="http://schemas.microsoft.com/office/drawing/2014/main" val="3401447921"/>
                  </a:ext>
                </a:extLst>
              </a:tr>
              <a:tr h="370840">
                <a:tc>
                  <a:txBody>
                    <a:bodyPr/>
                    <a:lstStyle/>
                    <a:p>
                      <a:r>
                        <a:rPr lang="en-GB" dirty="0"/>
                        <a:t>Departmental Meetings</a:t>
                      </a:r>
                    </a:p>
                  </a:txBody>
                  <a:tcPr/>
                </a:tc>
                <a:tc>
                  <a:txBody>
                    <a:bodyPr/>
                    <a:lstStyle/>
                    <a:p>
                      <a:r>
                        <a:rPr lang="en-GB" dirty="0"/>
                        <a:t>20 hrs</a:t>
                      </a:r>
                    </a:p>
                  </a:txBody>
                  <a:tcPr/>
                </a:tc>
                <a:extLst>
                  <a:ext uri="{0D108BD9-81ED-4DB2-BD59-A6C34878D82A}">
                    <a16:rowId xmlns:a16="http://schemas.microsoft.com/office/drawing/2014/main" val="578903069"/>
                  </a:ext>
                </a:extLst>
              </a:tr>
              <a:tr h="370840">
                <a:tc>
                  <a:txBody>
                    <a:bodyPr/>
                    <a:lstStyle/>
                    <a:p>
                      <a:r>
                        <a:rPr lang="en-GB" dirty="0"/>
                        <a:t>Curriculum Development</a:t>
                      </a:r>
                    </a:p>
                  </a:txBody>
                  <a:tcPr/>
                </a:tc>
                <a:tc>
                  <a:txBody>
                    <a:bodyPr/>
                    <a:lstStyle/>
                    <a:p>
                      <a:r>
                        <a:rPr lang="en-GB" dirty="0"/>
                        <a:t>16 hrs</a:t>
                      </a:r>
                    </a:p>
                  </a:txBody>
                  <a:tcPr/>
                </a:tc>
                <a:extLst>
                  <a:ext uri="{0D108BD9-81ED-4DB2-BD59-A6C34878D82A}">
                    <a16:rowId xmlns:a16="http://schemas.microsoft.com/office/drawing/2014/main" val="2368512538"/>
                  </a:ext>
                </a:extLst>
              </a:tr>
              <a:tr h="370840">
                <a:tc>
                  <a:txBody>
                    <a:bodyPr/>
                    <a:lstStyle/>
                    <a:p>
                      <a:r>
                        <a:rPr lang="en-GB" dirty="0"/>
                        <a:t>Flexibility</a:t>
                      </a:r>
                    </a:p>
                  </a:txBody>
                  <a:tcPr/>
                </a:tc>
                <a:tc>
                  <a:txBody>
                    <a:bodyPr/>
                    <a:lstStyle/>
                    <a:p>
                      <a:r>
                        <a:rPr lang="en-GB" dirty="0"/>
                        <a:t>19 hrs</a:t>
                      </a:r>
                    </a:p>
                  </a:txBody>
                  <a:tcPr/>
                </a:tc>
                <a:extLst>
                  <a:ext uri="{0D108BD9-81ED-4DB2-BD59-A6C34878D82A}">
                    <a16:rowId xmlns:a16="http://schemas.microsoft.com/office/drawing/2014/main" val="1996588862"/>
                  </a:ext>
                </a:extLst>
              </a:tr>
              <a:tr h="370840">
                <a:tc>
                  <a:txBody>
                    <a:bodyPr/>
                    <a:lstStyle/>
                    <a:p>
                      <a:r>
                        <a:rPr lang="en-GB" dirty="0"/>
                        <a:t>Total</a:t>
                      </a:r>
                    </a:p>
                  </a:txBody>
                  <a:tcPr/>
                </a:tc>
                <a:tc>
                  <a:txBody>
                    <a:bodyPr/>
                    <a:lstStyle/>
                    <a:p>
                      <a:r>
                        <a:rPr lang="en-GB" dirty="0"/>
                        <a:t>195 hrs</a:t>
                      </a:r>
                    </a:p>
                  </a:txBody>
                  <a:tcPr/>
                </a:tc>
                <a:extLst>
                  <a:ext uri="{0D108BD9-81ED-4DB2-BD59-A6C34878D82A}">
                    <a16:rowId xmlns:a16="http://schemas.microsoft.com/office/drawing/2014/main" val="11044313"/>
                  </a:ext>
                </a:extLst>
              </a:tr>
            </a:tbl>
          </a:graphicData>
        </a:graphic>
      </p:graphicFrame>
    </p:spTree>
    <p:extLst>
      <p:ext uri="{BB962C8B-B14F-4D97-AF65-F5344CB8AC3E}">
        <p14:creationId xmlns:p14="http://schemas.microsoft.com/office/powerpoint/2010/main" val="1859999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US" dirty="0"/>
              <a:t>WTA Preparation – When?</a:t>
            </a:r>
          </a:p>
        </p:txBody>
      </p:sp>
      <p:sp>
        <p:nvSpPr>
          <p:cNvPr id="13315" name="Rectangle 3"/>
          <p:cNvSpPr>
            <a:spLocks noGrp="1" noChangeArrowheads="1"/>
          </p:cNvSpPr>
          <p:nvPr>
            <p:ph type="body" idx="1"/>
          </p:nvPr>
        </p:nvSpPr>
        <p:spPr>
          <a:xfrm>
            <a:off x="457200" y="1600200"/>
            <a:ext cx="8229600" cy="47085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US" sz="2800" dirty="0"/>
              <a:t>Begin to populate the </a:t>
            </a:r>
            <a:r>
              <a:rPr lang="en-US" sz="2800" dirty="0">
                <a:hlinkClick r:id="rId3" action="ppaction://hlinkfile"/>
              </a:rPr>
              <a:t>WTA spreadsheet</a:t>
            </a:r>
            <a:r>
              <a:rPr lang="en-US" sz="2800" dirty="0"/>
              <a:t> in the following order;</a:t>
            </a:r>
          </a:p>
          <a:p>
            <a:pPr lvl="1">
              <a:defRPr/>
            </a:pPr>
            <a:r>
              <a:rPr lang="en-US" sz="2400" dirty="0"/>
              <a:t>Look at the Core (Whole School) Collegiate Activities</a:t>
            </a:r>
          </a:p>
          <a:p>
            <a:pPr lvl="2">
              <a:defRPr/>
            </a:pPr>
            <a:r>
              <a:rPr lang="en-US" sz="2000" dirty="0"/>
              <a:t>Parents Meetings</a:t>
            </a:r>
          </a:p>
          <a:p>
            <a:pPr lvl="2">
              <a:defRPr/>
            </a:pPr>
            <a:r>
              <a:rPr lang="en-US" sz="2000" dirty="0"/>
              <a:t>Reporting</a:t>
            </a:r>
          </a:p>
          <a:p>
            <a:pPr lvl="2">
              <a:defRPr/>
            </a:pPr>
            <a:r>
              <a:rPr lang="en-US" sz="2000" dirty="0"/>
              <a:t>Assessment (incl. prelim)/Tracking</a:t>
            </a:r>
          </a:p>
          <a:p>
            <a:pPr lvl="1">
              <a:defRPr/>
            </a:pPr>
            <a:r>
              <a:rPr lang="en-US" sz="2400" dirty="0"/>
              <a:t>Look at other Core (Whole School) Collegiate Activities</a:t>
            </a:r>
          </a:p>
          <a:p>
            <a:pPr lvl="2">
              <a:defRPr/>
            </a:pPr>
            <a:r>
              <a:rPr lang="en-US" sz="2000" dirty="0"/>
              <a:t>Departmental Meetings</a:t>
            </a:r>
          </a:p>
          <a:p>
            <a:pPr lvl="2">
              <a:defRPr/>
            </a:pPr>
            <a:r>
              <a:rPr lang="en-US" sz="2000" dirty="0"/>
              <a:t>Staff Meetings</a:t>
            </a:r>
          </a:p>
          <a:p>
            <a:pPr lvl="2">
              <a:defRPr/>
            </a:pPr>
            <a:r>
              <a:rPr lang="en-US" sz="2000" dirty="0"/>
              <a:t>Trade Union Meetings</a:t>
            </a:r>
          </a:p>
          <a:p>
            <a:pPr lvl="2">
              <a:defRPr/>
            </a:pPr>
            <a:r>
              <a:rPr lang="en-US" sz="2000" dirty="0"/>
              <a:t>PRD</a:t>
            </a:r>
          </a:p>
        </p:txBody>
      </p:sp>
    </p:spTree>
    <p:extLst>
      <p:ext uri="{BB962C8B-B14F-4D97-AF65-F5344CB8AC3E}">
        <p14:creationId xmlns:p14="http://schemas.microsoft.com/office/powerpoint/2010/main" val="175206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Re-modelling</a:t>
            </a:r>
          </a:p>
        </p:txBody>
      </p:sp>
      <p:sp>
        <p:nvSpPr>
          <p:cNvPr id="15363"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2500" lnSpcReduction="10000"/>
          </a:bodyPr>
          <a:lstStyle/>
          <a:p>
            <a:pPr eaLnBrk="1" hangingPunct="1">
              <a:defRPr/>
            </a:pPr>
            <a:r>
              <a:rPr lang="en-US" sz="2800" dirty="0"/>
              <a:t>The calendar spreadsheet will now be filling up, with events having to be re-arranged to fit in with time required contending with time available.</a:t>
            </a:r>
          </a:p>
          <a:p>
            <a:pPr eaLnBrk="1" hangingPunct="1">
              <a:defRPr/>
            </a:pPr>
            <a:r>
              <a:rPr lang="en-US" sz="2800" dirty="0"/>
              <a:t>Ensure other priorities for Teaching and Learning are addressed within the calendar spreadsheet. </a:t>
            </a:r>
          </a:p>
          <a:p>
            <a:pPr lvl="1">
              <a:defRPr/>
            </a:pPr>
            <a:r>
              <a:rPr lang="en-US" sz="2400" dirty="0"/>
              <a:t>Tracking? – This should be included within ‘Assessment’ or be given a distinct ‘row’ on the spreadsheet.</a:t>
            </a:r>
          </a:p>
          <a:p>
            <a:pPr eaLnBrk="1" hangingPunct="1">
              <a:defRPr/>
            </a:pPr>
            <a:r>
              <a:rPr lang="en-GB" sz="2800" dirty="0"/>
              <a:t>Address stress point issues with narrative proposals particularly when indicative time allocations do not meet the needs of specific teachers. Proposals to free extra time can include being temporarily removed from cover duties, etc.</a:t>
            </a:r>
            <a:endParaRPr lang="en-US" sz="2800" dirty="0"/>
          </a:p>
        </p:txBody>
      </p:sp>
    </p:spTree>
    <p:extLst>
      <p:ext uri="{BB962C8B-B14F-4D97-AF65-F5344CB8AC3E}">
        <p14:creationId xmlns:p14="http://schemas.microsoft.com/office/powerpoint/2010/main" val="392288101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Better workload balance</a:t>
            </a:r>
            <a:endParaRPr lang="en-US" dirty="0"/>
          </a:p>
        </p:txBody>
      </p:sp>
      <p:sp>
        <p:nvSpPr>
          <p:cNvPr id="15363"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2500"/>
          </a:bodyPr>
          <a:lstStyle/>
          <a:p>
            <a:pPr>
              <a:defRPr/>
            </a:pPr>
            <a:r>
              <a:rPr lang="en-GB" sz="2800" dirty="0"/>
              <a:t>Consider balance of hours allocated to activities such as planning, moderation, and curriculum development  - does this work for your school?</a:t>
            </a:r>
          </a:p>
          <a:p>
            <a:pPr>
              <a:defRPr/>
            </a:pPr>
            <a:r>
              <a:rPr lang="en-GB" sz="2800" dirty="0"/>
              <a:t>SIPs should be realistic and every activity costed in terms of time.</a:t>
            </a:r>
          </a:p>
          <a:p>
            <a:pPr>
              <a:defRPr/>
            </a:pPr>
            <a:r>
              <a:rPr lang="en-GB" sz="2800" dirty="0"/>
              <a:t>Ensure time for professional dialogue – look at balance of meetings and consider alternatives.  </a:t>
            </a:r>
          </a:p>
          <a:p>
            <a:pPr>
              <a:defRPr/>
            </a:pPr>
            <a:r>
              <a:rPr lang="en-GB" sz="2800" dirty="0"/>
              <a:t>Remember to leave flexible time we know that teachers will have extra preparation/correction to deal with as well as events such as school inspections etc.</a:t>
            </a:r>
          </a:p>
          <a:p>
            <a:pPr>
              <a:defRPr/>
            </a:pPr>
            <a:endParaRPr lang="en-GB" sz="2800" dirty="0"/>
          </a:p>
        </p:txBody>
      </p:sp>
    </p:spTree>
    <p:extLst>
      <p:ext uri="{BB962C8B-B14F-4D97-AF65-F5344CB8AC3E}">
        <p14:creationId xmlns:p14="http://schemas.microsoft.com/office/powerpoint/2010/main" val="49519230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Branch Decision Making</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2500"/>
          </a:bodyPr>
          <a:lstStyle/>
          <a:p>
            <a:pPr eaLnBrk="1" hangingPunct="1">
              <a:defRPr/>
            </a:pPr>
            <a:r>
              <a:rPr lang="en-US" dirty="0"/>
              <a:t>Present fleshed out proposals to branch meeting.</a:t>
            </a:r>
          </a:p>
          <a:p>
            <a:pPr eaLnBrk="1" hangingPunct="1">
              <a:defRPr/>
            </a:pPr>
            <a:r>
              <a:rPr lang="en-US" dirty="0"/>
              <a:t>Revise/amend as per branch decision.</a:t>
            </a:r>
          </a:p>
          <a:p>
            <a:pPr eaLnBrk="1" hangingPunct="1">
              <a:defRPr/>
            </a:pPr>
            <a:r>
              <a:rPr lang="en-US" dirty="0"/>
              <a:t>Advise other TUs of EIS position.</a:t>
            </a:r>
          </a:p>
          <a:p>
            <a:pPr eaLnBrk="1" hangingPunct="1">
              <a:defRPr/>
            </a:pPr>
            <a:r>
              <a:rPr lang="en-US" dirty="0"/>
              <a:t>Present proposals to management for negotiations.</a:t>
            </a:r>
          </a:p>
          <a:p>
            <a:pPr eaLnBrk="1" hangingPunct="1">
              <a:defRPr/>
            </a:pPr>
            <a:r>
              <a:rPr lang="en-US" dirty="0"/>
              <a:t>Take outcome of negotiations back to branch for decision.</a:t>
            </a:r>
          </a:p>
          <a:p>
            <a:pPr eaLnBrk="1" hangingPunct="1">
              <a:defRPr/>
            </a:pPr>
            <a:r>
              <a:rPr lang="en-US" dirty="0"/>
              <a:t>EIS Rep signs off agreement.</a:t>
            </a:r>
          </a:p>
        </p:txBody>
      </p:sp>
    </p:spTree>
    <p:extLst>
      <p:ext uri="{BB962C8B-B14F-4D97-AF65-F5344CB8AC3E}">
        <p14:creationId xmlns:p14="http://schemas.microsoft.com/office/powerpoint/2010/main" val="40822125"/>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The Agreement</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US" dirty="0"/>
              <a:t>Authority Supports</a:t>
            </a:r>
            <a:endParaRPr lang="en-US" dirty="0">
              <a:hlinkClick r:id="rId3" action="ppaction://hlinkfile"/>
            </a:endParaRPr>
          </a:p>
          <a:p>
            <a:pPr>
              <a:defRPr/>
            </a:pPr>
            <a:r>
              <a:rPr lang="en-US" dirty="0"/>
              <a:t>EIS Supports</a:t>
            </a:r>
          </a:p>
          <a:p>
            <a:pPr lvl="1">
              <a:defRPr/>
            </a:pPr>
            <a:r>
              <a:rPr lang="en-US" dirty="0">
                <a:hlinkClick r:id="rId4" action="ppaction://hlinkfile"/>
              </a:rPr>
              <a:t>Primary Workload Leaflet</a:t>
            </a:r>
            <a:r>
              <a:rPr lang="en-US" dirty="0"/>
              <a:t>	</a:t>
            </a:r>
          </a:p>
          <a:p>
            <a:pPr lvl="1">
              <a:defRPr/>
            </a:pPr>
            <a:r>
              <a:rPr lang="en-US" dirty="0">
                <a:hlinkClick r:id="rId5" action="ppaction://hlinkfile"/>
              </a:rPr>
              <a:t>Secondary Workload Leaflet</a:t>
            </a:r>
            <a:endParaRPr lang="en-US" dirty="0"/>
          </a:p>
          <a:p>
            <a:pPr lvl="1">
              <a:defRPr/>
            </a:pPr>
            <a:r>
              <a:rPr lang="en-US" dirty="0">
                <a:hlinkClick r:id="rId6" action="ppaction://hlinkfile"/>
              </a:rPr>
              <a:t>Tackling Excessive Workload</a:t>
            </a:r>
            <a:endParaRPr lang="en-US" dirty="0"/>
          </a:p>
        </p:txBody>
      </p:sp>
    </p:spTree>
    <p:extLst>
      <p:ext uri="{BB962C8B-B14F-4D97-AF65-F5344CB8AC3E}">
        <p14:creationId xmlns:p14="http://schemas.microsoft.com/office/powerpoint/2010/main" val="334291328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defRPr/>
            </a:pPr>
            <a:r>
              <a:rPr lang="en-US" dirty="0"/>
              <a:t>What happens next…</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Once your school has agreed the WTA for the following session (and a calendar of events) it should be submitted to your LNCT. </a:t>
            </a:r>
          </a:p>
          <a:p>
            <a:pPr>
              <a:defRPr/>
            </a:pPr>
            <a:r>
              <a:rPr lang="en-GB" dirty="0"/>
              <a:t>If you are unable to reach agreement then the LNCT should be notified of the failure to agree. School branches should contact their LA Secretary early in the negotiation process if this looks a likely outcome. </a:t>
            </a:r>
          </a:p>
        </p:txBody>
      </p:sp>
    </p:spTree>
    <p:extLst>
      <p:ext uri="{BB962C8B-B14F-4D97-AF65-F5344CB8AC3E}">
        <p14:creationId xmlns:p14="http://schemas.microsoft.com/office/powerpoint/2010/main" val="136995740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Background</a:t>
            </a:r>
          </a:p>
        </p:txBody>
      </p:sp>
      <p:sp>
        <p:nvSpPr>
          <p:cNvPr id="6147" name="Rectangle 3"/>
          <p:cNvSpPr>
            <a:spLocks noGrp="1" noChangeArrowheads="1"/>
          </p:cNvSpPr>
          <p:nvPr>
            <p:ph type="body" idx="1"/>
          </p:nvPr>
        </p:nvSpPr>
        <p:spPr>
          <a:xfrm>
            <a:off x="539750" y="1700213"/>
            <a:ext cx="8229600" cy="4525962"/>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eaLnBrk="1" hangingPunct="1">
              <a:defRPr/>
            </a:pPr>
            <a:r>
              <a:rPr lang="en-US" dirty="0">
                <a:hlinkClick r:id="rId3" action="ppaction://hlinkfile"/>
              </a:rPr>
              <a:t>School Improvement Plan – EIS Paper</a:t>
            </a:r>
            <a:endParaRPr lang="en-US" dirty="0"/>
          </a:p>
          <a:p>
            <a:pPr lvl="1">
              <a:defRPr/>
            </a:pPr>
            <a:r>
              <a:rPr lang="en-US" dirty="0"/>
              <a:t>General Principles</a:t>
            </a:r>
          </a:p>
          <a:p>
            <a:pPr lvl="1">
              <a:defRPr/>
            </a:pPr>
            <a:r>
              <a:rPr lang="en-US" dirty="0"/>
              <a:t>Formulation</a:t>
            </a:r>
          </a:p>
          <a:p>
            <a:pPr lvl="1">
              <a:defRPr/>
            </a:pPr>
            <a:r>
              <a:rPr lang="en-US" dirty="0"/>
              <a:t>Implementation</a:t>
            </a:r>
          </a:p>
          <a:p>
            <a:pPr lvl="1">
              <a:defRPr/>
            </a:pPr>
            <a:r>
              <a:rPr lang="en-US" dirty="0"/>
              <a:t>Progressed by 	</a:t>
            </a:r>
          </a:p>
          <a:p>
            <a:pPr lvl="2">
              <a:defRPr/>
            </a:pPr>
            <a:r>
              <a:rPr lang="en-US" dirty="0"/>
              <a:t>INSET activities</a:t>
            </a:r>
          </a:p>
          <a:p>
            <a:pPr lvl="2">
              <a:defRPr/>
            </a:pPr>
            <a:r>
              <a:rPr lang="en-US" dirty="0"/>
              <a:t>Funded CLPL activities</a:t>
            </a:r>
          </a:p>
          <a:p>
            <a:pPr lvl="2">
              <a:defRPr/>
            </a:pPr>
            <a:r>
              <a:rPr lang="en-US" dirty="0"/>
              <a:t>Teachers agreeing to use some of their 35 hours</a:t>
            </a:r>
          </a:p>
          <a:p>
            <a:pPr lvl="2">
              <a:defRPr/>
            </a:pPr>
            <a:r>
              <a:rPr lang="en-US" dirty="0"/>
              <a:t>Working Time Agreement.</a:t>
            </a:r>
          </a:p>
        </p:txBody>
      </p:sp>
    </p:spTree>
    <p:extLst>
      <p:ext uri="{BB962C8B-B14F-4D97-AF65-F5344CB8AC3E}">
        <p14:creationId xmlns:p14="http://schemas.microsoft.com/office/powerpoint/2010/main" val="21688442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defRPr/>
            </a:pPr>
            <a:endParaRPr lang="en-US" dirty="0"/>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algn="ctr">
              <a:buNone/>
              <a:defRPr/>
            </a:pPr>
            <a:r>
              <a:rPr lang="en-GB" sz="9600" dirty="0"/>
              <a:t>Your Experiences</a:t>
            </a:r>
          </a:p>
        </p:txBody>
      </p:sp>
    </p:spTree>
    <p:extLst>
      <p:ext uri="{BB962C8B-B14F-4D97-AF65-F5344CB8AC3E}">
        <p14:creationId xmlns:p14="http://schemas.microsoft.com/office/powerpoint/2010/main" val="256303508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Negotiation</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What is negotiation?</a:t>
            </a:r>
          </a:p>
          <a:p>
            <a:pPr lvl="1">
              <a:defRPr/>
            </a:pPr>
            <a:r>
              <a:rPr lang="en-GB" dirty="0"/>
              <a:t>A useful skill	</a:t>
            </a:r>
          </a:p>
          <a:p>
            <a:pPr lvl="1">
              <a:defRPr/>
            </a:pPr>
            <a:r>
              <a:rPr lang="en-GB" dirty="0"/>
              <a:t>A process</a:t>
            </a:r>
          </a:p>
          <a:p>
            <a:pPr lvl="1">
              <a:defRPr/>
            </a:pPr>
            <a:r>
              <a:rPr lang="en-GB" dirty="0"/>
              <a:t>A form of communication</a:t>
            </a:r>
          </a:p>
          <a:p>
            <a:pPr>
              <a:defRPr/>
            </a:pPr>
            <a:r>
              <a:rPr lang="en-GB" dirty="0"/>
              <a:t>Why should we negotiate?</a:t>
            </a:r>
          </a:p>
          <a:p>
            <a:pPr lvl="1">
              <a:defRPr/>
            </a:pPr>
            <a:r>
              <a:rPr lang="en-GB" dirty="0"/>
              <a:t>Balance of Power</a:t>
            </a:r>
          </a:p>
        </p:txBody>
      </p:sp>
    </p:spTree>
    <p:extLst>
      <p:ext uri="{BB962C8B-B14F-4D97-AF65-F5344CB8AC3E}">
        <p14:creationId xmlns:p14="http://schemas.microsoft.com/office/powerpoint/2010/main" val="1429974246"/>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Balance of Power</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Never Underestimate Your Own Power!</a:t>
            </a:r>
          </a:p>
          <a:p>
            <a:pPr lvl="1">
              <a:defRPr/>
            </a:pPr>
            <a:r>
              <a:rPr lang="en-GB" dirty="0"/>
              <a:t>To reward – give what the other side wants.</a:t>
            </a:r>
          </a:p>
          <a:p>
            <a:pPr lvl="1">
              <a:defRPr/>
            </a:pPr>
            <a:r>
              <a:rPr lang="en-GB" dirty="0"/>
              <a:t>To threaten – deny what the other side needs.</a:t>
            </a:r>
          </a:p>
          <a:p>
            <a:pPr lvl="1">
              <a:defRPr/>
            </a:pPr>
            <a:r>
              <a:rPr lang="en-GB" dirty="0"/>
              <a:t>Legitimate argument – factual, logical, beneficial.</a:t>
            </a:r>
          </a:p>
          <a:p>
            <a:pPr lvl="1">
              <a:defRPr/>
            </a:pPr>
            <a:r>
              <a:rPr lang="en-GB" dirty="0"/>
              <a:t>Sympathy – or other.</a:t>
            </a:r>
          </a:p>
        </p:txBody>
      </p:sp>
    </p:spTree>
    <p:extLst>
      <p:ext uri="{BB962C8B-B14F-4D97-AF65-F5344CB8AC3E}">
        <p14:creationId xmlns:p14="http://schemas.microsoft.com/office/powerpoint/2010/main" val="375912888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Balance of Power</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Derived from</a:t>
            </a:r>
          </a:p>
          <a:p>
            <a:pPr lvl="1">
              <a:defRPr/>
            </a:pPr>
            <a:r>
              <a:rPr lang="en-GB" dirty="0"/>
              <a:t>Confidence</a:t>
            </a:r>
          </a:p>
          <a:p>
            <a:pPr lvl="1">
              <a:defRPr/>
            </a:pPr>
            <a:r>
              <a:rPr lang="en-GB" dirty="0"/>
              <a:t>Knowledge</a:t>
            </a:r>
          </a:p>
          <a:p>
            <a:pPr lvl="1">
              <a:defRPr/>
            </a:pPr>
            <a:r>
              <a:rPr lang="en-GB" dirty="0"/>
              <a:t>Belief</a:t>
            </a:r>
          </a:p>
          <a:p>
            <a:pPr lvl="1">
              <a:defRPr/>
            </a:pPr>
            <a:r>
              <a:rPr lang="en-GB" dirty="0"/>
              <a:t>Preparation</a:t>
            </a:r>
          </a:p>
          <a:p>
            <a:pPr lvl="1">
              <a:defRPr/>
            </a:pPr>
            <a:r>
              <a:rPr lang="en-GB" dirty="0"/>
              <a:t>Research</a:t>
            </a:r>
          </a:p>
          <a:p>
            <a:pPr lvl="1">
              <a:defRPr/>
            </a:pPr>
            <a:r>
              <a:rPr lang="en-GB" dirty="0"/>
              <a:t>Help</a:t>
            </a:r>
          </a:p>
        </p:txBody>
      </p:sp>
    </p:spTree>
    <p:extLst>
      <p:ext uri="{BB962C8B-B14F-4D97-AF65-F5344CB8AC3E}">
        <p14:creationId xmlns:p14="http://schemas.microsoft.com/office/powerpoint/2010/main" val="66693649"/>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Preparation</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Considerations</a:t>
            </a:r>
          </a:p>
          <a:p>
            <a:pPr lvl="1">
              <a:defRPr/>
            </a:pPr>
            <a:r>
              <a:rPr lang="en-GB" dirty="0"/>
              <a:t>What are the issues to be negotiated?</a:t>
            </a:r>
          </a:p>
          <a:p>
            <a:pPr lvl="1">
              <a:defRPr/>
            </a:pPr>
            <a:r>
              <a:rPr lang="en-GB" dirty="0"/>
              <a:t>What are your objectives?</a:t>
            </a:r>
          </a:p>
          <a:p>
            <a:pPr lvl="1">
              <a:defRPr/>
            </a:pPr>
            <a:r>
              <a:rPr lang="en-GB" dirty="0"/>
              <a:t>What are the priorities?</a:t>
            </a:r>
          </a:p>
        </p:txBody>
      </p:sp>
    </p:spTree>
    <p:extLst>
      <p:ext uri="{BB962C8B-B14F-4D97-AF65-F5344CB8AC3E}">
        <p14:creationId xmlns:p14="http://schemas.microsoft.com/office/powerpoint/2010/main" val="4046888838"/>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Preparation</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Determine what</a:t>
            </a:r>
          </a:p>
          <a:p>
            <a:pPr lvl="1">
              <a:defRPr/>
            </a:pPr>
            <a:r>
              <a:rPr lang="en-GB" dirty="0"/>
              <a:t>You must get</a:t>
            </a:r>
          </a:p>
          <a:p>
            <a:pPr lvl="1">
              <a:defRPr/>
            </a:pPr>
            <a:r>
              <a:rPr lang="en-GB" dirty="0"/>
              <a:t>You should get</a:t>
            </a:r>
          </a:p>
          <a:p>
            <a:pPr lvl="1">
              <a:defRPr/>
            </a:pPr>
            <a:r>
              <a:rPr lang="en-GB" dirty="0"/>
              <a:t>You could get</a:t>
            </a:r>
          </a:p>
          <a:p>
            <a:pPr>
              <a:defRPr/>
            </a:pPr>
            <a:r>
              <a:rPr lang="en-GB" dirty="0"/>
              <a:t>Roles</a:t>
            </a:r>
          </a:p>
          <a:p>
            <a:pPr lvl="1">
              <a:defRPr/>
            </a:pPr>
            <a:r>
              <a:rPr lang="en-GB" dirty="0"/>
              <a:t>Who will lead?</a:t>
            </a:r>
          </a:p>
          <a:p>
            <a:pPr lvl="1">
              <a:defRPr/>
            </a:pPr>
            <a:r>
              <a:rPr lang="en-GB" dirty="0"/>
              <a:t>Who will take notes?</a:t>
            </a:r>
          </a:p>
          <a:p>
            <a:pPr lvl="1">
              <a:defRPr/>
            </a:pPr>
            <a:endParaRPr lang="en-GB" dirty="0"/>
          </a:p>
        </p:txBody>
      </p:sp>
    </p:spTree>
    <p:extLst>
      <p:ext uri="{BB962C8B-B14F-4D97-AF65-F5344CB8AC3E}">
        <p14:creationId xmlns:p14="http://schemas.microsoft.com/office/powerpoint/2010/main" val="166931724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Approach to Negotiation</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Win – Lose</a:t>
            </a:r>
          </a:p>
          <a:p>
            <a:pPr lvl="1">
              <a:defRPr/>
            </a:pPr>
            <a:r>
              <a:rPr lang="en-GB" dirty="0"/>
              <a:t> Negative, confrontational</a:t>
            </a:r>
          </a:p>
          <a:p>
            <a:pPr lvl="1">
              <a:defRPr/>
            </a:pPr>
            <a:r>
              <a:rPr lang="en-GB" dirty="0"/>
              <a:t> Likely to break down</a:t>
            </a:r>
          </a:p>
          <a:p>
            <a:pPr>
              <a:defRPr/>
            </a:pPr>
            <a:r>
              <a:rPr lang="en-GB" dirty="0"/>
              <a:t>Win – Win</a:t>
            </a:r>
          </a:p>
          <a:p>
            <a:pPr lvl="1">
              <a:defRPr/>
            </a:pPr>
            <a:r>
              <a:rPr lang="en-GB" dirty="0"/>
              <a:t> Compromise, collaboration</a:t>
            </a:r>
          </a:p>
          <a:p>
            <a:pPr lvl="1">
              <a:defRPr/>
            </a:pPr>
            <a:r>
              <a:rPr lang="en-GB" dirty="0"/>
              <a:t> Aim is to reach agreement</a:t>
            </a:r>
          </a:p>
          <a:p>
            <a:pPr lvl="1">
              <a:defRPr/>
            </a:pPr>
            <a:endParaRPr lang="en-GB" dirty="0"/>
          </a:p>
        </p:txBody>
      </p:sp>
    </p:spTree>
    <p:extLst>
      <p:ext uri="{BB962C8B-B14F-4D97-AF65-F5344CB8AC3E}">
        <p14:creationId xmlns:p14="http://schemas.microsoft.com/office/powerpoint/2010/main" val="2165249271"/>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Definition of Negotiation</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‘Negotiation is a process by which parties move from their initially divergent positions to a point where agreement may be reached.’</a:t>
            </a:r>
          </a:p>
        </p:txBody>
      </p:sp>
    </p:spTree>
    <p:extLst>
      <p:ext uri="{BB962C8B-B14F-4D97-AF65-F5344CB8AC3E}">
        <p14:creationId xmlns:p14="http://schemas.microsoft.com/office/powerpoint/2010/main" val="2581261168"/>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The Negotiation Process</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514350" indent="-514350">
              <a:buFont typeface="+mj-lt"/>
              <a:buAutoNum type="arabicPeriod"/>
              <a:defRPr/>
            </a:pPr>
            <a:r>
              <a:rPr lang="en-GB" dirty="0"/>
              <a:t>Interests</a:t>
            </a:r>
          </a:p>
          <a:p>
            <a:pPr marL="514350" indent="-514350">
              <a:buFont typeface="+mj-lt"/>
              <a:buAutoNum type="arabicPeriod"/>
              <a:defRPr/>
            </a:pPr>
            <a:r>
              <a:rPr lang="en-GB" dirty="0"/>
              <a:t>Options</a:t>
            </a:r>
          </a:p>
          <a:p>
            <a:pPr marL="514350" indent="-514350">
              <a:buFont typeface="+mj-lt"/>
              <a:buAutoNum type="arabicPeriod"/>
              <a:defRPr/>
            </a:pPr>
            <a:r>
              <a:rPr lang="en-GB" dirty="0"/>
              <a:t>Alternatives</a:t>
            </a:r>
          </a:p>
          <a:p>
            <a:pPr marL="514350" indent="-514350">
              <a:buFont typeface="+mj-lt"/>
              <a:buAutoNum type="arabicPeriod"/>
              <a:defRPr/>
            </a:pPr>
            <a:r>
              <a:rPr lang="en-GB" dirty="0"/>
              <a:t>Legitimacy</a:t>
            </a:r>
          </a:p>
          <a:p>
            <a:pPr marL="514350" indent="-514350">
              <a:buFont typeface="+mj-lt"/>
              <a:buAutoNum type="arabicPeriod"/>
              <a:defRPr/>
            </a:pPr>
            <a:r>
              <a:rPr lang="en-GB" dirty="0"/>
              <a:t>Communication</a:t>
            </a:r>
          </a:p>
          <a:p>
            <a:pPr marL="514350" indent="-514350">
              <a:buFont typeface="+mj-lt"/>
              <a:buAutoNum type="arabicPeriod"/>
              <a:defRPr/>
            </a:pPr>
            <a:r>
              <a:rPr lang="en-GB" dirty="0"/>
              <a:t>Relationship</a:t>
            </a:r>
          </a:p>
          <a:p>
            <a:pPr marL="514350" indent="-514350">
              <a:buFont typeface="+mj-lt"/>
              <a:buAutoNum type="arabicPeriod"/>
              <a:defRPr/>
            </a:pPr>
            <a:r>
              <a:rPr lang="en-GB" dirty="0"/>
              <a:t>Commitment</a:t>
            </a:r>
          </a:p>
        </p:txBody>
      </p:sp>
    </p:spTree>
    <p:extLst>
      <p:ext uri="{BB962C8B-B14F-4D97-AF65-F5344CB8AC3E}">
        <p14:creationId xmlns:p14="http://schemas.microsoft.com/office/powerpoint/2010/main" val="1743594955"/>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Communication</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Language</a:t>
            </a:r>
          </a:p>
          <a:p>
            <a:pPr lvl="1">
              <a:defRPr/>
            </a:pPr>
            <a:r>
              <a:rPr lang="en-GB" dirty="0"/>
              <a:t>Verbal</a:t>
            </a:r>
          </a:p>
          <a:p>
            <a:pPr lvl="2"/>
            <a:r>
              <a:rPr lang="en-GB" dirty="0"/>
              <a:t>From what you have been saying it would seem ….</a:t>
            </a:r>
          </a:p>
          <a:p>
            <a:pPr lvl="2"/>
            <a:r>
              <a:rPr lang="en-GB" dirty="0"/>
              <a:t>It is not our normal practise to ….</a:t>
            </a:r>
          </a:p>
          <a:p>
            <a:pPr lvl="2"/>
            <a:r>
              <a:rPr lang="en-GB" dirty="0"/>
              <a:t>We had not anticipated that ….</a:t>
            </a:r>
          </a:p>
          <a:p>
            <a:pPr lvl="2"/>
            <a:r>
              <a:rPr lang="en-GB" dirty="0"/>
              <a:t>Under normal circumstances ….</a:t>
            </a:r>
          </a:p>
          <a:p>
            <a:pPr lvl="2"/>
            <a:r>
              <a:rPr lang="en-GB" dirty="0"/>
              <a:t>From what you are asking ….</a:t>
            </a:r>
          </a:p>
          <a:p>
            <a:pPr lvl="1"/>
            <a:r>
              <a:rPr lang="en-GB" dirty="0"/>
              <a:t> Body language</a:t>
            </a:r>
          </a:p>
        </p:txBody>
      </p:sp>
    </p:spTree>
    <p:extLst>
      <p:ext uri="{BB962C8B-B14F-4D97-AF65-F5344CB8AC3E}">
        <p14:creationId xmlns:p14="http://schemas.microsoft.com/office/powerpoint/2010/main" val="41950918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a:t>Introduction </a:t>
            </a:r>
          </a:p>
        </p:txBody>
      </p:sp>
      <p:sp>
        <p:nvSpPr>
          <p:cNvPr id="4099"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WTA at school level - </a:t>
            </a:r>
            <a:r>
              <a:rPr lang="en-US" u="sng" dirty="0"/>
              <a:t>collective agreement </a:t>
            </a:r>
            <a:r>
              <a:rPr lang="en-US" dirty="0"/>
              <a:t>reached between trade union(s) and Headteacher as “agent of the authority”</a:t>
            </a:r>
          </a:p>
          <a:p>
            <a:pPr eaLnBrk="1" hangingPunct="1">
              <a:defRPr/>
            </a:pPr>
            <a:r>
              <a:rPr lang="en-US" dirty="0"/>
              <a:t>Binding on all members of teaching staff in the establishment</a:t>
            </a:r>
          </a:p>
          <a:p>
            <a:pPr eaLnBrk="1" hangingPunct="1">
              <a:defRPr/>
            </a:pPr>
            <a:r>
              <a:rPr lang="en-US" dirty="0"/>
              <a:t>Covers </a:t>
            </a:r>
            <a:r>
              <a:rPr lang="en-US" u="sng" dirty="0"/>
              <a:t>5 hours per week </a:t>
            </a:r>
            <a:r>
              <a:rPr lang="en-US" dirty="0"/>
              <a:t>in a 39 full week equivalent working year </a:t>
            </a:r>
          </a:p>
          <a:p>
            <a:pPr eaLnBrk="1" hangingPunct="1">
              <a:defRPr/>
            </a:pPr>
            <a:r>
              <a:rPr lang="en-US" dirty="0"/>
              <a:t>Signed Off as agreed by Rep and Headteacher</a:t>
            </a:r>
          </a:p>
          <a:p>
            <a:pPr eaLnBrk="1" hangingPunct="1">
              <a:defRPr/>
            </a:pPr>
            <a:endParaRPr lang="en-US" dirty="0"/>
          </a:p>
        </p:txBody>
      </p:sp>
    </p:spTree>
    <p:extLst>
      <p:ext uri="{BB962C8B-B14F-4D97-AF65-F5344CB8AC3E}">
        <p14:creationId xmlns:p14="http://schemas.microsoft.com/office/powerpoint/2010/main" val="3300549971"/>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Approach</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algn="ctr">
              <a:buNone/>
              <a:defRPr/>
            </a:pPr>
            <a:endParaRPr lang="en-GB" sz="4000" dirty="0"/>
          </a:p>
          <a:p>
            <a:pPr marL="0" indent="0" algn="ctr">
              <a:buNone/>
              <a:defRPr/>
            </a:pPr>
            <a:r>
              <a:rPr lang="en-GB" sz="6600" dirty="0"/>
              <a:t>Aggressive</a:t>
            </a:r>
          </a:p>
          <a:p>
            <a:pPr marL="0" indent="0" algn="ctr">
              <a:buNone/>
              <a:defRPr/>
            </a:pPr>
            <a:r>
              <a:rPr lang="en-GB" sz="6600" dirty="0"/>
              <a:t>vs </a:t>
            </a:r>
          </a:p>
          <a:p>
            <a:pPr marL="0" indent="0" algn="ctr">
              <a:buNone/>
              <a:defRPr/>
            </a:pPr>
            <a:r>
              <a:rPr lang="en-GB" sz="6600" dirty="0"/>
              <a:t>Passive</a:t>
            </a:r>
          </a:p>
          <a:p>
            <a:pPr algn="ctr">
              <a:defRPr/>
            </a:pPr>
            <a:endParaRPr lang="en-GB" dirty="0"/>
          </a:p>
          <a:p>
            <a:pPr algn="ctr">
              <a:defRPr/>
            </a:pPr>
            <a:endParaRPr lang="en-GB" dirty="0"/>
          </a:p>
          <a:p>
            <a:pPr marL="0" indent="0" algn="ctr">
              <a:buNone/>
              <a:defRPr/>
            </a:pPr>
            <a:endParaRPr lang="en-GB" sz="6600" dirty="0"/>
          </a:p>
        </p:txBody>
      </p:sp>
    </p:spTree>
    <p:extLst>
      <p:ext uri="{BB962C8B-B14F-4D97-AF65-F5344CB8AC3E}">
        <p14:creationId xmlns:p14="http://schemas.microsoft.com/office/powerpoint/2010/main" val="601255164"/>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Approach</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marL="0" indent="0" algn="ctr">
              <a:buNone/>
              <a:defRPr/>
            </a:pPr>
            <a:endParaRPr lang="en-GB" dirty="0"/>
          </a:p>
          <a:p>
            <a:pPr algn="ctr">
              <a:defRPr/>
            </a:pPr>
            <a:endParaRPr lang="en-GB" dirty="0"/>
          </a:p>
          <a:p>
            <a:pPr marL="0" indent="0" algn="ctr">
              <a:buNone/>
              <a:defRPr/>
            </a:pPr>
            <a:r>
              <a:rPr lang="en-GB" sz="6600" dirty="0"/>
              <a:t>Assertive</a:t>
            </a:r>
          </a:p>
        </p:txBody>
      </p:sp>
    </p:spTree>
    <p:extLst>
      <p:ext uri="{BB962C8B-B14F-4D97-AF65-F5344CB8AC3E}">
        <p14:creationId xmlns:p14="http://schemas.microsoft.com/office/powerpoint/2010/main" val="331794057"/>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Communication &amp; Approach</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Seek clarifications to avoid any possible confusion.  </a:t>
            </a:r>
          </a:p>
          <a:p>
            <a:pPr lvl="1">
              <a:defRPr/>
            </a:pPr>
            <a:r>
              <a:rPr lang="en-GB" dirty="0"/>
              <a:t>Don’t be apologetic 	 </a:t>
            </a:r>
          </a:p>
          <a:p>
            <a:pPr lvl="2">
              <a:defRPr/>
            </a:pPr>
            <a:r>
              <a:rPr lang="en-GB" dirty="0"/>
              <a:t>“Maybe it’s me, but I don’t understand …”</a:t>
            </a:r>
          </a:p>
          <a:p>
            <a:pPr lvl="1">
              <a:defRPr/>
            </a:pPr>
            <a:r>
              <a:rPr lang="en-GB" dirty="0"/>
              <a:t>Don’t be aggressive	</a:t>
            </a:r>
          </a:p>
          <a:p>
            <a:pPr lvl="2">
              <a:defRPr/>
            </a:pPr>
            <a:r>
              <a:rPr lang="en-GB" dirty="0"/>
              <a:t>“You haven’t made that clear.”</a:t>
            </a:r>
          </a:p>
          <a:p>
            <a:pPr lvl="1">
              <a:defRPr/>
            </a:pPr>
            <a:r>
              <a:rPr lang="en-GB" dirty="0"/>
              <a:t>Be responsive  	</a:t>
            </a:r>
          </a:p>
          <a:p>
            <a:pPr lvl="2">
              <a:defRPr/>
            </a:pPr>
            <a:r>
              <a:rPr lang="en-GB" dirty="0"/>
              <a:t>“When you say that, do you mean x or y?”</a:t>
            </a:r>
          </a:p>
          <a:p>
            <a:pPr lvl="2">
              <a:defRPr/>
            </a:pPr>
            <a:r>
              <a:rPr lang="en-GB" dirty="0"/>
              <a:t>“Have I got it right, what you are saying is …?”</a:t>
            </a:r>
          </a:p>
        </p:txBody>
      </p:sp>
    </p:spTree>
    <p:extLst>
      <p:ext uri="{BB962C8B-B14F-4D97-AF65-F5344CB8AC3E}">
        <p14:creationId xmlns:p14="http://schemas.microsoft.com/office/powerpoint/2010/main" val="3953762510"/>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Communication &amp; Approach</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2500" lnSpcReduction="20000"/>
          </a:bodyPr>
          <a:lstStyle/>
          <a:p>
            <a:pPr>
              <a:defRPr/>
            </a:pPr>
            <a:r>
              <a:rPr lang="en-GB" dirty="0"/>
              <a:t>Don’t argue – ask questions</a:t>
            </a:r>
          </a:p>
          <a:p>
            <a:pPr lvl="1">
              <a:defRPr/>
            </a:pPr>
            <a:r>
              <a:rPr lang="en-GB" dirty="0"/>
              <a:t>Not 	“You’re wrong because …”</a:t>
            </a:r>
          </a:p>
          <a:p>
            <a:pPr lvl="1">
              <a:defRPr/>
            </a:pPr>
            <a:r>
              <a:rPr lang="en-GB" dirty="0"/>
              <a:t>But	“Why do you say / believe that?”</a:t>
            </a:r>
          </a:p>
          <a:p>
            <a:pPr marL="457200" lvl="1" indent="0">
              <a:buNone/>
              <a:defRPr/>
            </a:pPr>
            <a:endParaRPr lang="en-GB" dirty="0"/>
          </a:p>
          <a:p>
            <a:pPr lvl="1">
              <a:defRPr/>
            </a:pPr>
            <a:r>
              <a:rPr lang="en-GB" dirty="0"/>
              <a:t>Not	“That isn’t true”</a:t>
            </a:r>
          </a:p>
          <a:p>
            <a:pPr lvl="1">
              <a:defRPr/>
            </a:pPr>
            <a:r>
              <a:rPr lang="en-GB" dirty="0"/>
              <a:t>But	“What makes you believe that?”</a:t>
            </a:r>
          </a:p>
          <a:p>
            <a:pPr lvl="1">
              <a:defRPr/>
            </a:pPr>
            <a:endParaRPr lang="en-GB" dirty="0"/>
          </a:p>
          <a:p>
            <a:pPr>
              <a:defRPr/>
            </a:pPr>
            <a:r>
              <a:rPr lang="en-GB" dirty="0"/>
              <a:t>and then respond with your views or beliefs, using “we” statements</a:t>
            </a:r>
          </a:p>
          <a:p>
            <a:pPr lvl="1">
              <a:defRPr/>
            </a:pPr>
            <a:r>
              <a:rPr lang="en-GB" dirty="0"/>
              <a:t>“We don’t agree, because …”</a:t>
            </a:r>
          </a:p>
          <a:p>
            <a:pPr lvl="1">
              <a:defRPr/>
            </a:pPr>
            <a:r>
              <a:rPr lang="en-GB" dirty="0"/>
              <a:t>“Our information is … and this leads us to conclude …”</a:t>
            </a:r>
          </a:p>
          <a:p>
            <a:pPr>
              <a:defRPr/>
            </a:pPr>
            <a:endParaRPr lang="en-GB" dirty="0"/>
          </a:p>
        </p:txBody>
      </p:sp>
    </p:spTree>
    <p:extLst>
      <p:ext uri="{BB962C8B-B14F-4D97-AF65-F5344CB8AC3E}">
        <p14:creationId xmlns:p14="http://schemas.microsoft.com/office/powerpoint/2010/main" val="43359771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Communication &amp; Approach</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77500" lnSpcReduction="20000"/>
          </a:bodyPr>
          <a:lstStyle/>
          <a:p>
            <a:pPr>
              <a:defRPr/>
            </a:pPr>
            <a:r>
              <a:rPr lang="en-GB" dirty="0"/>
              <a:t>Don’t be afraid to repeat yourself – ‘the broken record’. </a:t>
            </a:r>
          </a:p>
          <a:p>
            <a:r>
              <a:rPr lang="en-GB" dirty="0"/>
              <a:t>Don’t interrupt but keep your thought until an appropriate opportunity arrives. Write it down as it occurs to you if necessary. If, however, you feel it is important to make your point at a particular time, indicate non-verbally your wish to interrupt first.</a:t>
            </a:r>
          </a:p>
          <a:p>
            <a:r>
              <a:rPr lang="en-GB" dirty="0"/>
              <a:t>Don’t be interrupted. If an attempt is made to do so, say “I’d just like to finish what I’m saying”, or, “Let me just finish …”.</a:t>
            </a:r>
          </a:p>
          <a:p>
            <a:r>
              <a:rPr lang="en-GB" dirty="0"/>
              <a:t>If you are interrupted, don’t be distracted. Keep your next sentence in mind (write it down if necessary) and continue from where you were interrupted with, or without, “As I was saying …”.</a:t>
            </a:r>
          </a:p>
          <a:p>
            <a:pPr>
              <a:defRPr/>
            </a:pPr>
            <a:endParaRPr lang="en-GB" dirty="0"/>
          </a:p>
        </p:txBody>
      </p:sp>
    </p:spTree>
    <p:extLst>
      <p:ext uri="{BB962C8B-B14F-4D97-AF65-F5344CB8AC3E}">
        <p14:creationId xmlns:p14="http://schemas.microsoft.com/office/powerpoint/2010/main" val="1150013962"/>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Tips for Trading</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lnSpcReduction="10000"/>
          </a:bodyPr>
          <a:lstStyle/>
          <a:p>
            <a:pPr>
              <a:defRPr/>
            </a:pPr>
            <a:r>
              <a:rPr lang="en-GB" dirty="0"/>
              <a:t>Concede reluctantly </a:t>
            </a:r>
          </a:p>
          <a:p>
            <a:pPr>
              <a:defRPr/>
            </a:pPr>
            <a:r>
              <a:rPr lang="en-GB" dirty="0"/>
              <a:t>Concede with conditions</a:t>
            </a:r>
          </a:p>
          <a:p>
            <a:pPr lvl="1">
              <a:defRPr/>
            </a:pPr>
            <a:r>
              <a:rPr lang="en-GB" dirty="0"/>
              <a:t>“if we agree to an extra meeting for x then we will require further time for y”</a:t>
            </a:r>
          </a:p>
          <a:p>
            <a:pPr>
              <a:defRPr/>
            </a:pPr>
            <a:r>
              <a:rPr lang="en-GB" dirty="0"/>
              <a:t>Highlight the exceptional nature of the concession</a:t>
            </a:r>
          </a:p>
          <a:p>
            <a:pPr>
              <a:defRPr/>
            </a:pPr>
            <a:r>
              <a:rPr lang="en-GB" dirty="0"/>
              <a:t>Stress your importance to the process – school branch members will be very difficult to persuade</a:t>
            </a:r>
          </a:p>
        </p:txBody>
      </p:sp>
    </p:spTree>
    <p:extLst>
      <p:ext uri="{BB962C8B-B14F-4D97-AF65-F5344CB8AC3E}">
        <p14:creationId xmlns:p14="http://schemas.microsoft.com/office/powerpoint/2010/main" val="219344802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Tips for Trading</a:t>
            </a:r>
          </a:p>
        </p:txBody>
      </p:sp>
      <p:sp>
        <p:nvSpPr>
          <p:cNvPr id="16387"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a:defRPr/>
            </a:pPr>
            <a:r>
              <a:rPr lang="en-GB" dirty="0"/>
              <a:t>Bring back previously settled issues</a:t>
            </a:r>
          </a:p>
          <a:p>
            <a:pPr>
              <a:defRPr/>
            </a:pPr>
            <a:r>
              <a:rPr lang="en-GB" dirty="0"/>
              <a:t>Create some ‘wriggle room’ – the negotiations go further than the branch members anticipated and you need to consult with them</a:t>
            </a:r>
          </a:p>
          <a:p>
            <a:pPr>
              <a:defRPr/>
            </a:pPr>
            <a:r>
              <a:rPr lang="en-GB" dirty="0"/>
              <a:t>Don’t feel under pressure to agree straight away – you can always return to negotiations</a:t>
            </a:r>
          </a:p>
        </p:txBody>
      </p:sp>
    </p:spTree>
    <p:extLst>
      <p:ext uri="{BB962C8B-B14F-4D97-AF65-F5344CB8AC3E}">
        <p14:creationId xmlns:p14="http://schemas.microsoft.com/office/powerpoint/2010/main" val="8832569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fontScale="90000"/>
          </a:bodyPr>
          <a:lstStyle/>
          <a:p>
            <a:pPr eaLnBrk="1" hangingPunct="1">
              <a:defRPr/>
            </a:pPr>
            <a:r>
              <a:rPr lang="en-US" dirty="0"/>
              <a:t>WTA - Contractual 35 Hour Working Week</a:t>
            </a:r>
          </a:p>
        </p:txBody>
      </p:sp>
      <p:sp>
        <p:nvSpPr>
          <p:cNvPr id="6147" name="Rectangle 3"/>
          <p:cNvSpPr>
            <a:spLocks noGrp="1" noChangeArrowheads="1"/>
          </p:cNvSpPr>
          <p:nvPr>
            <p:ph type="body" idx="1"/>
          </p:nvPr>
        </p:nvSpPr>
        <p:spPr>
          <a:xfrm>
            <a:off x="539750" y="1700213"/>
            <a:ext cx="8229600" cy="4525962"/>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endParaRPr lang="en-US" dirty="0"/>
          </a:p>
          <a:p>
            <a:pPr eaLnBrk="1" hangingPunct="1">
              <a:defRPr/>
            </a:pPr>
            <a:r>
              <a:rPr lang="en-US" dirty="0"/>
              <a:t>22.5 hours maximum class contact.</a:t>
            </a:r>
          </a:p>
          <a:p>
            <a:pPr eaLnBrk="1" hangingPunct="1">
              <a:defRPr/>
            </a:pPr>
            <a:r>
              <a:rPr lang="en-US" dirty="0"/>
              <a:t>7.5 hours preparation and correction.</a:t>
            </a:r>
          </a:p>
          <a:p>
            <a:pPr eaLnBrk="1" hangingPunct="1">
              <a:defRPr/>
            </a:pPr>
            <a:r>
              <a:rPr lang="en-US" dirty="0"/>
              <a:t>5 hours collegiate time with arrangements agreed at school level between HT as agent of Authority and EIS Rep on behalf of members.</a:t>
            </a:r>
          </a:p>
        </p:txBody>
      </p:sp>
    </p:spTree>
    <p:extLst>
      <p:ext uri="{BB962C8B-B14F-4D97-AF65-F5344CB8AC3E}">
        <p14:creationId xmlns:p14="http://schemas.microsoft.com/office/powerpoint/2010/main" val="340061786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Core Collegiate Activities</a:t>
            </a:r>
          </a:p>
        </p:txBody>
      </p:sp>
      <p:sp>
        <p:nvSpPr>
          <p:cNvPr id="8195" name="Rectangle 3"/>
          <p:cNvSpPr>
            <a:spLocks noGrp="1" noChangeArrowheads="1"/>
          </p:cNvSpPr>
          <p:nvPr>
            <p:ph type="body" idx="1"/>
          </p:nvPr>
        </p:nvSpPr>
        <p:spPr>
          <a:xfrm>
            <a:off x="457200" y="1600200"/>
            <a:ext cx="8229600" cy="4708525"/>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lnSpcReduction="10000"/>
          </a:bodyPr>
          <a:lstStyle/>
          <a:p>
            <a:pPr eaLnBrk="1" hangingPunct="1">
              <a:defRPr/>
            </a:pPr>
            <a:r>
              <a:rPr lang="en-US" sz="2400" dirty="0"/>
              <a:t>Additional Time for Preparation and Correction</a:t>
            </a:r>
          </a:p>
          <a:p>
            <a:pPr eaLnBrk="1" hangingPunct="1">
              <a:defRPr/>
            </a:pPr>
            <a:r>
              <a:rPr lang="en-US" sz="2400" dirty="0"/>
              <a:t>Parents Meetings</a:t>
            </a:r>
          </a:p>
          <a:p>
            <a:pPr eaLnBrk="1" hangingPunct="1">
              <a:defRPr/>
            </a:pPr>
            <a:r>
              <a:rPr lang="en-US" sz="2400" dirty="0"/>
              <a:t>Preparation of Reports</a:t>
            </a:r>
          </a:p>
          <a:p>
            <a:pPr eaLnBrk="1" hangingPunct="1">
              <a:defRPr/>
            </a:pPr>
            <a:r>
              <a:rPr lang="en-US" sz="2400" dirty="0"/>
              <a:t>Formal Assessment</a:t>
            </a:r>
          </a:p>
          <a:p>
            <a:pPr eaLnBrk="1" hangingPunct="1">
              <a:defRPr/>
            </a:pPr>
            <a:r>
              <a:rPr lang="en-US" sz="2400" dirty="0"/>
              <a:t>Planning</a:t>
            </a:r>
          </a:p>
          <a:p>
            <a:pPr eaLnBrk="1" hangingPunct="1">
              <a:defRPr/>
            </a:pPr>
            <a:r>
              <a:rPr lang="en-US" sz="2400" dirty="0"/>
              <a:t>Staff Meetings</a:t>
            </a:r>
          </a:p>
          <a:p>
            <a:pPr eaLnBrk="1" hangingPunct="1">
              <a:defRPr/>
            </a:pPr>
            <a:r>
              <a:rPr lang="en-US" sz="2400" dirty="0"/>
              <a:t>PRD</a:t>
            </a:r>
          </a:p>
          <a:p>
            <a:pPr eaLnBrk="1" hangingPunct="1">
              <a:defRPr/>
            </a:pPr>
            <a:r>
              <a:rPr lang="en-US" sz="2400" dirty="0"/>
              <a:t>CLPL</a:t>
            </a:r>
          </a:p>
          <a:p>
            <a:pPr eaLnBrk="1" hangingPunct="1">
              <a:defRPr/>
            </a:pPr>
            <a:r>
              <a:rPr lang="en-US" sz="2400" dirty="0"/>
              <a:t>Additional Supervised Pupil Activity</a:t>
            </a:r>
          </a:p>
          <a:p>
            <a:pPr eaLnBrk="1" hangingPunct="1">
              <a:defRPr/>
            </a:pPr>
            <a:r>
              <a:rPr lang="en-US" sz="2400" dirty="0"/>
              <a:t>TU Meetings</a:t>
            </a:r>
          </a:p>
          <a:p>
            <a:pPr eaLnBrk="1" hangingPunct="1">
              <a:defRPr/>
            </a:pPr>
            <a:r>
              <a:rPr lang="en-US" sz="2400" dirty="0"/>
              <a:t>Flexibility</a:t>
            </a:r>
          </a:p>
        </p:txBody>
      </p:sp>
    </p:spTree>
    <p:extLst>
      <p:ext uri="{BB962C8B-B14F-4D97-AF65-F5344CB8AC3E}">
        <p14:creationId xmlns:p14="http://schemas.microsoft.com/office/powerpoint/2010/main" val="369635486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Concepts of Time</a:t>
            </a:r>
          </a:p>
        </p:txBody>
      </p:sp>
      <p:sp>
        <p:nvSpPr>
          <p:cNvPr id="9219"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5 hours collegiate contractual time per 35 hour working week.</a:t>
            </a:r>
          </a:p>
          <a:p>
            <a:pPr eaLnBrk="1" hangingPunct="1">
              <a:defRPr/>
            </a:pPr>
            <a:r>
              <a:rPr lang="en-US" dirty="0"/>
              <a:t>Actual Time – time needed for designated meetings, e.g. Parents Meetings.</a:t>
            </a:r>
          </a:p>
          <a:p>
            <a:pPr eaLnBrk="1" hangingPunct="1">
              <a:defRPr/>
            </a:pPr>
            <a:r>
              <a:rPr lang="en-US" dirty="0"/>
              <a:t>Indicative Time for activities – arrived at through </a:t>
            </a:r>
            <a:r>
              <a:rPr lang="en-US" u="sng" dirty="0"/>
              <a:t>professional audit</a:t>
            </a:r>
            <a:r>
              <a:rPr lang="en-US" dirty="0"/>
              <a:t>, e.g. reporting. Possible use of pro-forma.</a:t>
            </a:r>
            <a:endParaRPr lang="en-US" u="sng" dirty="0"/>
          </a:p>
        </p:txBody>
      </p:sp>
    </p:spTree>
    <p:extLst>
      <p:ext uri="{BB962C8B-B14F-4D97-AF65-F5344CB8AC3E}">
        <p14:creationId xmlns:p14="http://schemas.microsoft.com/office/powerpoint/2010/main" val="147636501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Concepts of Time - Audit</a:t>
            </a:r>
          </a:p>
        </p:txBody>
      </p:sp>
      <p:pic>
        <p:nvPicPr>
          <p:cNvPr id="3" name="Picture 2">
            <a:extLst>
              <a:ext uri="{FF2B5EF4-FFF2-40B4-BE49-F238E27FC236}">
                <a16:creationId xmlns:a16="http://schemas.microsoft.com/office/drawing/2014/main" id="{6AFFDD4D-8F0F-4D18-87C8-00004CE5638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2177238" y="547466"/>
            <a:ext cx="4789524" cy="6858000"/>
          </a:xfrm>
          <a:prstGeom prst="rect">
            <a:avLst/>
          </a:prstGeom>
        </p:spPr>
      </p:pic>
    </p:spTree>
    <p:extLst>
      <p:ext uri="{BB962C8B-B14F-4D97-AF65-F5344CB8AC3E}">
        <p14:creationId xmlns:p14="http://schemas.microsoft.com/office/powerpoint/2010/main" val="125013641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Contending and Changing Priorities</a:t>
            </a:r>
          </a:p>
        </p:txBody>
      </p:sp>
      <p:sp>
        <p:nvSpPr>
          <p:cNvPr id="10243"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lnSpcReduction="10000"/>
          </a:bodyPr>
          <a:lstStyle/>
          <a:p>
            <a:pPr eaLnBrk="1" hangingPunct="1">
              <a:defRPr/>
            </a:pPr>
            <a:r>
              <a:rPr lang="en-US" dirty="0"/>
              <a:t>Time allocated for specific activities. </a:t>
            </a:r>
          </a:p>
          <a:p>
            <a:pPr eaLnBrk="1" hangingPunct="1">
              <a:defRPr/>
            </a:pPr>
            <a:r>
              <a:rPr lang="en-US" dirty="0"/>
              <a:t>When they should take place in the week/year.</a:t>
            </a:r>
          </a:p>
          <a:p>
            <a:pPr eaLnBrk="1" hangingPunct="1">
              <a:defRPr/>
            </a:pPr>
            <a:r>
              <a:rPr lang="en-US" dirty="0"/>
              <a:t>Teacher v Management priorities.</a:t>
            </a:r>
          </a:p>
          <a:p>
            <a:pPr eaLnBrk="1" hangingPunct="1">
              <a:defRPr/>
            </a:pPr>
            <a:r>
              <a:rPr lang="en-US" dirty="0"/>
              <a:t>Initiatives post 2001 such as;</a:t>
            </a:r>
          </a:p>
          <a:p>
            <a:pPr lvl="1">
              <a:defRPr/>
            </a:pPr>
            <a:r>
              <a:rPr lang="en-US" dirty="0"/>
              <a:t>Changes to QA/Self Evaluation</a:t>
            </a:r>
          </a:p>
          <a:p>
            <a:pPr lvl="1">
              <a:defRPr/>
            </a:pPr>
            <a:r>
              <a:rPr lang="en-US" dirty="0"/>
              <a:t>Tracking, </a:t>
            </a:r>
            <a:r>
              <a:rPr lang="en-US" dirty="0" err="1"/>
              <a:t>etc</a:t>
            </a:r>
            <a:r>
              <a:rPr lang="en-US" dirty="0"/>
              <a:t> </a:t>
            </a:r>
          </a:p>
          <a:p>
            <a:pPr lvl="1">
              <a:defRPr/>
            </a:pPr>
            <a:r>
              <a:rPr lang="en-US" dirty="0"/>
              <a:t>32/33 period week</a:t>
            </a:r>
          </a:p>
          <a:p>
            <a:pPr lvl="1">
              <a:defRPr/>
            </a:pPr>
            <a:r>
              <a:rPr lang="en-US" dirty="0" err="1"/>
              <a:t>CfE</a:t>
            </a:r>
            <a:r>
              <a:rPr lang="en-US" dirty="0"/>
              <a:t>.</a:t>
            </a:r>
          </a:p>
        </p:txBody>
      </p:sp>
    </p:spTree>
    <p:extLst>
      <p:ext uri="{BB962C8B-B14F-4D97-AF65-F5344CB8AC3E}">
        <p14:creationId xmlns:p14="http://schemas.microsoft.com/office/powerpoint/2010/main" val="271125138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defRPr/>
            </a:pPr>
            <a:r>
              <a:rPr lang="en-US" dirty="0"/>
              <a:t>WTA Preparation – Structures</a:t>
            </a:r>
          </a:p>
        </p:txBody>
      </p:sp>
      <p:sp>
        <p:nvSpPr>
          <p:cNvPr id="12291" name="Rectangle 3"/>
          <p:cNvSpPr>
            <a:spLocks noGrp="1" noChangeArrowheads="1"/>
          </p:cNvSpPr>
          <p:nvPr>
            <p:ph type="body" idx="1"/>
          </p:nvPr>
        </p:nvSpPr>
        <p:spPr>
          <a:xfrm>
            <a:off x="395288" y="1557338"/>
            <a:ext cx="8229600" cy="4751387"/>
          </a:xfrm>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normAutofit/>
          </a:bodyPr>
          <a:lstStyle/>
          <a:p>
            <a:pPr eaLnBrk="1" hangingPunct="1">
              <a:defRPr/>
            </a:pPr>
            <a:r>
              <a:rPr lang="en-US" dirty="0"/>
              <a:t>School Negotiating Group</a:t>
            </a:r>
          </a:p>
          <a:p>
            <a:pPr lvl="1">
              <a:defRPr/>
            </a:pPr>
            <a:r>
              <a:rPr lang="en-US" dirty="0"/>
              <a:t>Teachers’ Side </a:t>
            </a:r>
          </a:p>
          <a:p>
            <a:pPr lvl="2">
              <a:defRPr/>
            </a:pPr>
            <a:r>
              <a:rPr lang="en-US" dirty="0"/>
              <a:t>Largest TU in the establishment nominates the Convenor.</a:t>
            </a:r>
          </a:p>
          <a:p>
            <a:pPr lvl="2">
              <a:defRPr/>
            </a:pPr>
            <a:r>
              <a:rPr lang="en-US" dirty="0"/>
              <a:t>Maximum of 5 reflecting balance of TU membership</a:t>
            </a:r>
          </a:p>
          <a:p>
            <a:pPr lvl="2">
              <a:defRPr/>
            </a:pPr>
            <a:r>
              <a:rPr lang="en-US" dirty="0"/>
              <a:t>Convenor of Teachers’ Side determines representation on group</a:t>
            </a:r>
          </a:p>
          <a:p>
            <a:pPr lvl="1">
              <a:defRPr/>
            </a:pPr>
            <a:r>
              <a:rPr lang="en-US" dirty="0"/>
              <a:t>Management Side</a:t>
            </a:r>
          </a:p>
          <a:p>
            <a:pPr lvl="2">
              <a:defRPr/>
            </a:pPr>
            <a:r>
              <a:rPr lang="en-US" dirty="0"/>
              <a:t>Maximum 3 SMT</a:t>
            </a:r>
          </a:p>
        </p:txBody>
      </p:sp>
    </p:spTree>
    <p:extLst>
      <p:ext uri="{BB962C8B-B14F-4D97-AF65-F5344CB8AC3E}">
        <p14:creationId xmlns:p14="http://schemas.microsoft.com/office/powerpoint/2010/main" val="176389991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1304</TotalTime>
  <Words>1769</Words>
  <Application>Microsoft Office PowerPoint</Application>
  <PresentationFormat>On-screen Show (4:3)</PresentationFormat>
  <Paragraphs>303</Paragraphs>
  <Slides>36</Slides>
  <Notes>36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Arial</vt:lpstr>
      <vt:lpstr>Calibri</vt:lpstr>
      <vt:lpstr>Office Theme</vt:lpstr>
      <vt:lpstr>Negotiating Working Time Agreements</vt:lpstr>
      <vt:lpstr>Background</vt:lpstr>
      <vt:lpstr>Introduction </vt:lpstr>
      <vt:lpstr>WTA - Contractual 35 Hour Working Week</vt:lpstr>
      <vt:lpstr>Core Collegiate Activities</vt:lpstr>
      <vt:lpstr>Concepts of Time</vt:lpstr>
      <vt:lpstr>Concepts of Time - Audit</vt:lpstr>
      <vt:lpstr>Contending and Changing Priorities</vt:lpstr>
      <vt:lpstr>WTA Preparation – Structures</vt:lpstr>
      <vt:lpstr>WTA Preparation – General Review</vt:lpstr>
      <vt:lpstr>WTA Preparation – 2nd Level Review</vt:lpstr>
      <vt:lpstr>WTA Preparation – Time Allocations</vt:lpstr>
      <vt:lpstr>WTA Preparation – Time Allocations</vt:lpstr>
      <vt:lpstr>WTA Preparation – When?</vt:lpstr>
      <vt:lpstr>Re-modelling</vt:lpstr>
      <vt:lpstr>Better workload balance</vt:lpstr>
      <vt:lpstr>Branch Decision Making</vt:lpstr>
      <vt:lpstr>The Agreement</vt:lpstr>
      <vt:lpstr>What happens next…</vt:lpstr>
      <vt:lpstr>PowerPoint Presentation</vt:lpstr>
      <vt:lpstr>Negotiation</vt:lpstr>
      <vt:lpstr>Balance of Power</vt:lpstr>
      <vt:lpstr>Balance of Power</vt:lpstr>
      <vt:lpstr>Preparation</vt:lpstr>
      <vt:lpstr>Preparation</vt:lpstr>
      <vt:lpstr>Approach to Negotiation</vt:lpstr>
      <vt:lpstr>Definition of Negotiation</vt:lpstr>
      <vt:lpstr>The Negotiation Process</vt:lpstr>
      <vt:lpstr>Communication</vt:lpstr>
      <vt:lpstr>Approach</vt:lpstr>
      <vt:lpstr>Approach</vt:lpstr>
      <vt:lpstr>Communication &amp; Approach</vt:lpstr>
      <vt:lpstr>Communication &amp; Approach</vt:lpstr>
      <vt:lpstr>Communication &amp; Approach</vt:lpstr>
      <vt:lpstr>Tips for Trading</vt:lpstr>
      <vt:lpstr>Tips for Trading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Time Agreements</dc:title>
  <dc:creator>SMcCrossan</dc:creator>
  <cp:lastModifiedBy>Stephen McCrossan</cp:lastModifiedBy>
  <cp:revision>70</cp:revision>
  <cp:lastPrinted>2019-02-19T11:42:43Z</cp:lastPrinted>
  <dcterms:created xsi:type="dcterms:W3CDTF">2015-05-20T14:41:14Z</dcterms:created>
  <dcterms:modified xsi:type="dcterms:W3CDTF">2023-05-17T14:22:06Z</dcterms:modified>
</cp:coreProperties>
</file>